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9"/>
  </p:notesMasterIdLst>
  <p:sldIdLst>
    <p:sldId id="267" r:id="rId2"/>
    <p:sldId id="257" r:id="rId3"/>
    <p:sldId id="258" r:id="rId4"/>
    <p:sldId id="259" r:id="rId5"/>
    <p:sldId id="260" r:id="rId6"/>
    <p:sldId id="261" r:id="rId7"/>
    <p:sldId id="266" r:id="rId8"/>
    <p:sldId id="263" r:id="rId9"/>
    <p:sldId id="264" r:id="rId10"/>
    <p:sldId id="265" r:id="rId11"/>
    <p:sldId id="275" r:id="rId12"/>
    <p:sldId id="276" r:id="rId13"/>
    <p:sldId id="277" r:id="rId14"/>
    <p:sldId id="278" r:id="rId15"/>
    <p:sldId id="279" r:id="rId16"/>
    <p:sldId id="269" r:id="rId17"/>
    <p:sldId id="270" r:id="rId18"/>
    <p:sldId id="280" r:id="rId19"/>
    <p:sldId id="282" r:id="rId20"/>
    <p:sldId id="285" r:id="rId21"/>
    <p:sldId id="284" r:id="rId22"/>
    <p:sldId id="286" r:id="rId23"/>
    <p:sldId id="271" r:id="rId24"/>
    <p:sldId id="273" r:id="rId25"/>
    <p:sldId id="268" r:id="rId26"/>
    <p:sldId id="283" r:id="rId27"/>
    <p:sldId id="272" r:id="rId28"/>
  </p:sldIdLst>
  <p:sldSz cx="9144000" cy="6858000" type="screen4x3"/>
  <p:notesSz cx="6858000" cy="9144000"/>
  <p:defaultTextStyle>
    <a:defPPr>
      <a:defRPr lang="en-CA"/>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60" autoAdjust="0"/>
  </p:normalViewPr>
  <p:slideViewPr>
    <p:cSldViewPr>
      <p:cViewPr>
        <p:scale>
          <a:sx n="73" d="100"/>
          <a:sy n="73" d="100"/>
        </p:scale>
        <p:origin x="-120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C361F9-6FF8-42F8-A585-4B23D24C34A2}" type="datetimeFigureOut">
              <a:rPr lang="en-US" smtClean="0"/>
              <a:pPr/>
              <a:t>1/16/2012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6DC262-59F2-430A-B524-84CC8DF77F65}" type="slidenum">
              <a:rPr lang="en-CA" smtClean="0"/>
              <a:pPr/>
              <a:t>‹#›</a:t>
            </a:fld>
            <a:endParaRPr lang="en-CA"/>
          </a:p>
        </p:txBody>
      </p:sp>
    </p:spTree>
    <p:extLst>
      <p:ext uri="{BB962C8B-B14F-4D97-AF65-F5344CB8AC3E}">
        <p14:creationId xmlns:p14="http://schemas.microsoft.com/office/powerpoint/2010/main" val="1009663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063CC8F-6C9F-47F9-B9C3-42C8D6EEF33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A60D8-36B3-46C4-B024-5206984497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E82645-88DF-4F0E-AE95-5A59275DDE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BA1AA3-FF87-4B5C-9ECA-06A80C2A6E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634AB1-9942-4DA7-843D-97CE58C17B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2A455-6851-459C-9E34-16BDB30A29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776C21-2FD7-4DBE-83CD-A5DFDB821D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C03E4E-8892-4025-B6D1-AFDBFA2649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C017BB-6C07-43BD-85AE-4FDFF540AC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35C9D3-3725-4C63-B054-675F6256FD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5DB9401-FBE1-498A-A276-5399E89FFBD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FCA24E-5D26-4205-B2F5-669DE38171A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pbs.org/wgbh/nova/wolves/howl.html" TargetMode="External"/><Relationship Id="rId2" Type="http://schemas.openxmlformats.org/officeDocument/2006/relationships/slideLayout" Target="../slideLayouts/slideLayout7.xml"/><Relationship Id="rId1" Type="http://schemas.openxmlformats.org/officeDocument/2006/relationships/video" Target="file:///H:\Documents%20and%20Settings\Louis%20Blondin\My%20Documents\Science10\confront.avi"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volterra"/>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 Box 2"/>
          <p:cNvSpPr txBox="1">
            <a:spLocks noChangeArrowheads="1"/>
          </p:cNvSpPr>
          <p:nvPr/>
        </p:nvSpPr>
        <p:spPr bwMode="auto">
          <a:xfrm>
            <a:off x="2209800" y="1828800"/>
            <a:ext cx="3921266" cy="1107996"/>
          </a:xfrm>
          <a:prstGeom prst="rect">
            <a:avLst/>
          </a:prstGeom>
          <a:noFill/>
          <a:ln w="9525">
            <a:noFill/>
            <a:miter lim="800000"/>
            <a:headEnd/>
            <a:tailEnd/>
          </a:ln>
          <a:effectLst/>
        </p:spPr>
        <p:txBody>
          <a:bodyPr wrap="none">
            <a:spAutoFit/>
          </a:bodyPr>
          <a:lstStyle/>
          <a:p>
            <a:pPr eaLnBrk="1" hangingPunct="1"/>
            <a:r>
              <a:rPr lang="en-US" sz="6600" b="1" dirty="0">
                <a:solidFill>
                  <a:schemeClr val="tx2">
                    <a:lumMod val="10000"/>
                  </a:schemeClr>
                </a:solidFill>
                <a:latin typeface="Times New Roman" pitchFamily="18" charset="0"/>
              </a:rPr>
              <a:t>Science </a:t>
            </a:r>
            <a:r>
              <a:rPr lang="en-US" sz="6600" b="1" dirty="0" smtClean="0">
                <a:solidFill>
                  <a:schemeClr val="tx2">
                    <a:lumMod val="10000"/>
                  </a:schemeClr>
                </a:solidFill>
                <a:latin typeface="Times New Roman" pitchFamily="18" charset="0"/>
              </a:rPr>
              <a:t>10</a:t>
            </a:r>
            <a:endParaRPr lang="en-CA" sz="6000" b="1" dirty="0">
              <a:solidFill>
                <a:schemeClr val="tx2">
                  <a:lumMod val="10000"/>
                </a:schemeClr>
              </a:solidFill>
              <a:latin typeface="Times New Roman" pitchFamily="18" charset="0"/>
            </a:endParaRPr>
          </a:p>
        </p:txBody>
      </p:sp>
      <p:sp>
        <p:nvSpPr>
          <p:cNvPr id="4" name="Slide Number Placeholder 3"/>
          <p:cNvSpPr>
            <a:spLocks noGrp="1"/>
          </p:cNvSpPr>
          <p:nvPr>
            <p:ph type="sldNum" sz="quarter" idx="12"/>
          </p:nvPr>
        </p:nvSpPr>
        <p:spPr/>
        <p:txBody>
          <a:bodyPr/>
          <a:lstStyle/>
          <a:p>
            <a:fld id="{05C017BB-6C07-43BD-85AE-4FDFF540ACF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4000" b="1">
                <a:latin typeface="Times New Roman" pitchFamily="18" charset="0"/>
              </a:rPr>
              <a:t>Assessment</a:t>
            </a:r>
            <a:endParaRPr lang="en-CA" sz="4000" b="1">
              <a:latin typeface="Times New Roman" pitchFamily="18" charset="0"/>
            </a:endParaRPr>
          </a:p>
        </p:txBody>
      </p:sp>
      <p:sp>
        <p:nvSpPr>
          <p:cNvPr id="4" name="Slide Number Placeholder 3"/>
          <p:cNvSpPr>
            <a:spLocks noGrp="1"/>
          </p:cNvSpPr>
          <p:nvPr>
            <p:ph type="sldNum" sz="quarter" idx="12"/>
          </p:nvPr>
        </p:nvSpPr>
        <p:spPr/>
        <p:txBody>
          <a:bodyPr/>
          <a:lstStyle/>
          <a:p>
            <a:fld id="{96C03E4E-8892-4025-B6D1-AFDBFA264990}" type="slidenum">
              <a:rPr lang="en-US" smtClean="0"/>
              <a:pPr/>
              <a:t>10</a:t>
            </a:fld>
            <a:endParaRPr lang="en-US"/>
          </a:p>
        </p:txBody>
      </p:sp>
      <p:sp>
        <p:nvSpPr>
          <p:cNvPr id="14340" name="Text Box 4"/>
          <p:cNvSpPr txBox="1">
            <a:spLocks noChangeArrowheads="1"/>
          </p:cNvSpPr>
          <p:nvPr/>
        </p:nvSpPr>
        <p:spPr bwMode="auto">
          <a:xfrm>
            <a:off x="609600" y="2514600"/>
            <a:ext cx="7848600" cy="2062103"/>
          </a:xfrm>
          <a:prstGeom prst="rect">
            <a:avLst/>
          </a:prstGeom>
          <a:noFill/>
          <a:ln w="9525">
            <a:noFill/>
            <a:miter lim="800000"/>
            <a:headEnd/>
            <a:tailEnd/>
          </a:ln>
          <a:effectLst/>
        </p:spPr>
        <p:txBody>
          <a:bodyPr wrap="square">
            <a:spAutoFit/>
          </a:bodyPr>
          <a:lstStyle/>
          <a:p>
            <a:pPr eaLnBrk="1" hangingPunct="1"/>
            <a:r>
              <a:rPr lang="en-CA" sz="3200">
                <a:latin typeface="Times New Roman" pitchFamily="18" charset="0"/>
                <a:cs typeface="Times New Roman" pitchFamily="18" charset="0"/>
              </a:rPr>
              <a:t>Projects, Assignments</a:t>
            </a:r>
            <a:r>
              <a:rPr lang="en-US" sz="3200">
                <a:latin typeface="Times New Roman" pitchFamily="18" charset="0"/>
                <a:cs typeface="Times New Roman" pitchFamily="18" charset="0"/>
              </a:rPr>
              <a:t> &amp; </a:t>
            </a:r>
            <a:r>
              <a:rPr lang="en-CA" sz="3200">
                <a:latin typeface="Times New Roman" pitchFamily="18" charset="0"/>
                <a:cs typeface="Times New Roman" pitchFamily="18" charset="0"/>
              </a:rPr>
              <a:t>Lab Reports </a:t>
            </a:r>
            <a:r>
              <a:rPr lang="en-US" sz="3200">
                <a:latin typeface="Times New Roman" pitchFamily="18" charset="0"/>
                <a:cs typeface="Times New Roman" pitchFamily="18" charset="0"/>
              </a:rPr>
              <a:t>	</a:t>
            </a:r>
            <a:r>
              <a:rPr lang="en-CA" sz="3200">
                <a:latin typeface="Times New Roman" pitchFamily="18" charset="0"/>
                <a:cs typeface="Times New Roman" pitchFamily="18" charset="0"/>
              </a:rPr>
              <a:t>40 %</a:t>
            </a:r>
          </a:p>
          <a:p>
            <a:pPr eaLnBrk="1" hangingPunct="1"/>
            <a:r>
              <a:rPr lang="en-CA" sz="3200">
                <a:latin typeface="Times New Roman" pitchFamily="18" charset="0"/>
                <a:cs typeface="Times New Roman" pitchFamily="18" charset="0"/>
              </a:rPr>
              <a:t>Tests	&amp; Quizzes					30 %</a:t>
            </a:r>
          </a:p>
          <a:p>
            <a:pPr eaLnBrk="1" hangingPunct="1"/>
            <a:r>
              <a:rPr lang="en-CA" sz="3200">
                <a:latin typeface="Times New Roman" pitchFamily="18" charset="0"/>
                <a:cs typeface="Times New Roman" pitchFamily="18" charset="0"/>
              </a:rPr>
              <a:t>Exam 						30 %</a:t>
            </a:r>
          </a:p>
          <a:p>
            <a:pPr eaLnBrk="1" hangingPunct="1"/>
            <a:endParaRPr lang="en-CA" sz="3200">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685800" y="2130425"/>
            <a:ext cx="7772400" cy="14700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33CC33"/>
                </a:solidFill>
                <a:effectLst>
                  <a:outerShdw blurRad="38100" dist="38100" dir="2700000" algn="tl">
                    <a:srgbClr val="000000"/>
                  </a:outerShdw>
                </a:effectLst>
                <a:uLnTx/>
                <a:uFillTx/>
                <a:latin typeface="+mj-lt"/>
                <a:ea typeface="+mj-ea"/>
                <a:cs typeface="+mj-cs"/>
              </a:rPr>
              <a:t>Science is Knowledge</a:t>
            </a:r>
            <a:endParaRPr kumimoji="0" lang="en-US" sz="4400" b="0" i="0" u="none" strike="noStrike" kern="0" cap="none" spc="0" normalizeH="0" baseline="0" noProof="0" dirty="0">
              <a:ln>
                <a:noFill/>
              </a:ln>
              <a:solidFill>
                <a:srgbClr val="33CC33"/>
              </a:solidFill>
              <a:effectLst>
                <a:outerShdw blurRad="38100" dist="38100" dir="2700000" algn="tl">
                  <a:srgbClr val="000000"/>
                </a:outerShdw>
              </a:effectLst>
              <a:uLnTx/>
              <a:uFillTx/>
              <a:latin typeface="+mj-lt"/>
              <a:ea typeface="+mj-ea"/>
              <a:cs typeface="+mj-cs"/>
            </a:endParaRPr>
          </a:p>
        </p:txBody>
      </p:sp>
      <p:sp>
        <p:nvSpPr>
          <p:cNvPr id="4" name="Rectangle 3"/>
          <p:cNvSpPr txBox="1">
            <a:spLocks noChangeArrowheads="1"/>
          </p:cNvSpPr>
          <p:nvPr/>
        </p:nvSpPr>
        <p:spPr>
          <a:xfrm>
            <a:off x="0" y="3886200"/>
            <a:ext cx="9144000" cy="17526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Scientific knowledge is empirical in origin.</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96C03E4E-8892-4025-B6D1-AFDBFA26499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620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smtClean="0">
                <a:ln>
                  <a:noFill/>
                </a:ln>
                <a:solidFill>
                  <a:srgbClr val="FF5050"/>
                </a:solidFill>
                <a:effectLst>
                  <a:outerShdw blurRad="38100" dist="38100" dir="2700000" algn="tl">
                    <a:srgbClr val="000000"/>
                  </a:outerShdw>
                </a:effectLst>
                <a:uLnTx/>
                <a:uFillTx/>
                <a:latin typeface="+mj-lt"/>
                <a:ea typeface="+mj-ea"/>
                <a:cs typeface="+mj-cs"/>
              </a:rPr>
              <a:t>EMPIRICAL KNOWLEDGE</a:t>
            </a:r>
            <a:endParaRPr kumimoji="0" lang="en-US" sz="4400" b="0" i="0" u="none" strike="noStrike" kern="0" cap="none" spc="0" normalizeH="0" baseline="0" noProof="0">
              <a:ln>
                <a:noFill/>
              </a:ln>
              <a:solidFill>
                <a:srgbClr val="FF5050"/>
              </a:solidFill>
              <a:effectLst>
                <a:outerShdw blurRad="38100" dist="38100" dir="2700000" algn="tl">
                  <a:srgbClr val="000000"/>
                </a:outerShdw>
              </a:effectLst>
              <a:uLnTx/>
              <a:uFillTx/>
              <a:latin typeface="+mj-lt"/>
              <a:ea typeface="+mj-ea"/>
              <a:cs typeface="+mj-cs"/>
            </a:endParaRPr>
          </a:p>
        </p:txBody>
      </p:sp>
      <p:sp>
        <p:nvSpPr>
          <p:cNvPr id="3" name="Rectangle 3"/>
          <p:cNvSpPr txBox="1">
            <a:spLocks noChangeArrowheads="1"/>
          </p:cNvSpPr>
          <p:nvPr/>
        </p:nvSpPr>
        <p:spPr>
          <a:xfrm>
            <a:off x="685800" y="1447800"/>
            <a:ext cx="7772400" cy="46482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mn-lt"/>
                <a:ea typeface="+mn-ea"/>
                <a:cs typeface="+mn-cs"/>
              </a:rPr>
              <a:t>- Knowledge gained using the primary senses – seeing, tasting, feeling, hearing or smelling. Sometimes instruments are used as aids to our senses.</a:t>
            </a:r>
            <a:endParaRPr kumimoji="0" lang="en-US" sz="3200" b="0" i="0" u="none" strike="noStrike" kern="0" cap="none" spc="0" normalizeH="0" baseline="0" noProof="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05C017BB-6C07-43BD-85AE-4FDFF540ACFF}"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6200" y="838200"/>
            <a:ext cx="9144000" cy="762000"/>
          </a:xfrm>
          <a:prstGeom prst="rect">
            <a:avLst/>
          </a:prstGeom>
        </p:spPr>
        <p:txBody>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Observation </a:t>
            </a:r>
            <a:r>
              <a:rPr kumimoji="0" lang="en-US" sz="4000" b="0" i="0" u="none" strike="noStrike" kern="0" cap="none" spc="0" normalizeH="0" baseline="0" noProof="0" dirty="0" err="1" smtClean="0">
                <a:ln>
                  <a:noFill/>
                </a:ln>
                <a:solidFill>
                  <a:schemeClr val="tx2"/>
                </a:solidFill>
                <a:effectLst>
                  <a:outerShdw blurRad="38100" dist="38100" dir="2700000" algn="tl">
                    <a:srgbClr val="000000"/>
                  </a:outerShdw>
                </a:effectLst>
                <a:uLnTx/>
                <a:uFillTx/>
                <a:latin typeface="+mj-lt"/>
                <a:ea typeface="+mj-ea"/>
                <a:cs typeface="+mj-cs"/>
              </a:rPr>
              <a:t>vs</a:t>
            </a:r>
            <a:r>
              <a:rPr kumimoji="0" lang="en-US" sz="40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rPr>
              <a:t> Interpretation(inference)</a:t>
            </a:r>
            <a:endParaRPr kumimoji="0" lang="en-US" sz="40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3" name="Rectangle 3"/>
          <p:cNvSpPr txBox="1">
            <a:spLocks noChangeArrowheads="1"/>
          </p:cNvSpPr>
          <p:nvPr/>
        </p:nvSpPr>
        <p:spPr>
          <a:xfrm>
            <a:off x="304800" y="1752600"/>
            <a:ext cx="8534400" cy="46482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defRPr/>
            </a:pPr>
            <a:r>
              <a:rPr kumimoji="0" lang="en-US" sz="3600"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mn-lt"/>
                <a:ea typeface="+mn-ea"/>
                <a:cs typeface="+mn-cs"/>
              </a:rPr>
              <a:t>Observations</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are always empirical.</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defRPr/>
            </a:pPr>
            <a:r>
              <a:rPr kumimoji="0" lang="en-US" sz="3200" b="1" i="0" u="none" strike="noStrike" kern="0" cap="none" spc="0" normalizeH="0" baseline="0" noProof="0" dirty="0" smtClean="0">
                <a:ln>
                  <a:noFill/>
                </a:ln>
                <a:solidFill>
                  <a:schemeClr val="accent1"/>
                </a:solidFill>
                <a:effectLst>
                  <a:outerShdw blurRad="38100" dist="38100" dir="2700000" algn="tl">
                    <a:srgbClr val="000000"/>
                  </a:outerShdw>
                </a:effectLst>
                <a:uLnTx/>
                <a:uFillTx/>
                <a:latin typeface="+mn-lt"/>
                <a:ea typeface="+mn-ea"/>
                <a:cs typeface="+mn-cs"/>
              </a:rPr>
              <a:t>Qualitative</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observations involve simple descriptions. </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defRPr/>
            </a:pPr>
            <a:r>
              <a:rPr kumimoji="0" lang="en-US" sz="3200" b="1" i="0" u="none" strike="noStrike" kern="0" cap="none" spc="0" normalizeH="0" baseline="0" noProof="0" dirty="0" smtClean="0">
                <a:ln>
                  <a:noFill/>
                </a:ln>
                <a:solidFill>
                  <a:schemeClr val="accent1"/>
                </a:solidFill>
                <a:effectLst>
                  <a:outerShdw blurRad="38100" dist="38100" dir="2700000" algn="tl">
                    <a:srgbClr val="000000"/>
                  </a:outerShdw>
                </a:effectLst>
                <a:uLnTx/>
                <a:uFillTx/>
                <a:latin typeface="+mn-lt"/>
                <a:ea typeface="+mn-ea"/>
                <a:cs typeface="+mn-cs"/>
              </a:rPr>
              <a:t>Quantitative</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Observations involve amounts (measurements)</a:t>
            </a:r>
          </a:p>
          <a:p>
            <a:pPr marL="342900" lvl="0" indent="-342900" eaLnBrk="1" hangingPunct="1">
              <a:spcBef>
                <a:spcPct val="20000"/>
              </a:spcBef>
              <a:buClr>
                <a:schemeClr val="hlink"/>
              </a:buClr>
              <a:buSzPct val="60000"/>
            </a:pPr>
            <a:r>
              <a:rPr lang="en-US" sz="3600" kern="0" dirty="0" smtClean="0">
                <a:solidFill>
                  <a:srgbClr val="FF0000"/>
                </a:solidFill>
                <a:effectLst>
                  <a:outerShdw blurRad="38100" dist="38100" dir="2700000" algn="tl">
                    <a:srgbClr val="000000"/>
                  </a:outerShdw>
                </a:effectLst>
              </a:rPr>
              <a:t>Interpretation(inference)</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involve reasoning based on observations</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05C017BB-6C07-43BD-85AE-4FDFF540ACFF}"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62000"/>
          </a:xfrm>
          <a:prstGeom prst="rect">
            <a:avLst/>
          </a:prstGeom>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mj-lt"/>
                <a:ea typeface="+mj-ea"/>
                <a:cs typeface="+mj-cs"/>
              </a:rPr>
              <a:t>Scientific Method</a:t>
            </a:r>
            <a:endParaRPr kumimoji="0" lang="en-US" sz="4400" b="0" i="0" u="none" strike="noStrike" kern="0" cap="none" spc="0" normalizeH="0" baseline="0" noProof="0" dirty="0">
              <a:ln>
                <a:noFill/>
              </a:ln>
              <a:solidFill>
                <a:srgbClr val="FFFF00"/>
              </a:solidFill>
              <a:effectLst>
                <a:outerShdw blurRad="38100" dist="38100" dir="2700000" algn="tl">
                  <a:srgbClr val="000000"/>
                </a:outerShdw>
              </a:effectLst>
              <a:uLnTx/>
              <a:uFillTx/>
              <a:latin typeface="+mj-lt"/>
              <a:ea typeface="+mj-ea"/>
              <a:cs typeface="+mj-cs"/>
            </a:endParaRPr>
          </a:p>
        </p:txBody>
      </p:sp>
      <p:sp>
        <p:nvSpPr>
          <p:cNvPr id="3" name="Rectangle 3"/>
          <p:cNvSpPr txBox="1">
            <a:spLocks noChangeArrowheads="1"/>
          </p:cNvSpPr>
          <p:nvPr/>
        </p:nvSpPr>
        <p:spPr>
          <a:xfrm>
            <a:off x="685800" y="1447800"/>
            <a:ext cx="7772400" cy="4648200"/>
          </a:xfrm>
          <a:prstGeom prst="rect">
            <a:avLst/>
          </a:prstGeom>
          <a:noFill/>
          <a:ln/>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 way of solving problems or answering questions.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Starts with observation- noting and recording facts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Hypothesis- an </a:t>
            </a:r>
            <a:r>
              <a:rPr kumimoji="0" lang="en-US" sz="3200" b="0" i="0" u="sng"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educated</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guess as to the cause of the problem or answer to  the question.</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05C017BB-6C07-43BD-85AE-4FDFF540ACFF}"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62000"/>
          </a:xfrm>
          <a:prstGeom prst="rect">
            <a:avLst/>
          </a:prstGeom>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mj-lt"/>
                <a:ea typeface="+mj-ea"/>
                <a:cs typeface="+mj-cs"/>
              </a:rPr>
              <a:t>Scientific Method</a:t>
            </a:r>
            <a:endParaRPr kumimoji="0" lang="en-US" sz="4400" b="0" i="0" u="none" strike="noStrike" kern="0" cap="none" spc="0" normalizeH="0" baseline="0" noProof="0" dirty="0">
              <a:ln>
                <a:noFill/>
              </a:ln>
              <a:solidFill>
                <a:srgbClr val="FFFF00"/>
              </a:solidFill>
              <a:effectLst>
                <a:outerShdw blurRad="38100" dist="38100" dir="2700000" algn="tl">
                  <a:srgbClr val="000000"/>
                </a:outerShdw>
              </a:effectLst>
              <a:uLnTx/>
              <a:uFillTx/>
              <a:latin typeface="+mj-lt"/>
              <a:ea typeface="+mj-ea"/>
              <a:cs typeface="+mj-cs"/>
            </a:endParaRPr>
          </a:p>
        </p:txBody>
      </p:sp>
      <p:sp>
        <p:nvSpPr>
          <p:cNvPr id="3" name="Rectangle 3"/>
          <p:cNvSpPr txBox="1">
            <a:spLocks noChangeArrowheads="1"/>
          </p:cNvSpPr>
          <p:nvPr/>
        </p:nvSpPr>
        <p:spPr>
          <a:xfrm>
            <a:off x="685800" y="1447800"/>
            <a:ext cx="7772400" cy="4648200"/>
          </a:xfrm>
          <a:prstGeom prst="rect">
            <a:avLst/>
          </a:prstGeom>
          <a:noFill/>
          <a:ln/>
        </p:spPr>
        <p:txBody>
          <a:bodyPr/>
          <a:lstStyle/>
          <a:p>
            <a:pPr marL="342900" marR="0" lvl="0" indent="-342900" algn="l" defTabSz="914400" rtl="0" eaLnBrk="1" fontAlgn="base" latinLnBrk="0" hangingPunct="1">
              <a:lnSpc>
                <a:spcPct val="100000"/>
              </a:lnSpc>
              <a:spcBef>
                <a:spcPct val="20000"/>
              </a:spcBef>
              <a:spcAft>
                <a:spcPct val="0"/>
              </a:spcAft>
              <a:buClrTx/>
              <a:buSzPct val="60000"/>
              <a:buFont typeface="Wingdings" pitchFamily="2" charset="2"/>
              <a:buChar char="n"/>
              <a:tabLst/>
              <a:defRPr/>
            </a:pPr>
            <a:r>
              <a:rPr kumimoji="0" lang="en-US" sz="32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n-lt"/>
                <a:ea typeface="+mn-ea"/>
                <a:cs typeface="+mn-cs"/>
              </a:rPr>
              <a:t>Experiment</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designed to test the hypothesis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only two possible answers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hypothesis is correct</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hypothesis is wrong</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Generates data - observations from experiments.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Modify hypothesis - repeat the cycle</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4" name="Slide Number Placeholder 3"/>
          <p:cNvSpPr>
            <a:spLocks noGrp="1"/>
          </p:cNvSpPr>
          <p:nvPr>
            <p:ph type="sldNum" sz="quarter" idx="12"/>
          </p:nvPr>
        </p:nvSpPr>
        <p:spPr/>
        <p:txBody>
          <a:bodyPr/>
          <a:lstStyle/>
          <a:p>
            <a:fld id="{05C017BB-6C07-43BD-85AE-4FDFF540ACFF}"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iterate type="wd">
                                    <p:tmAbs val="300"/>
                                  </p:iterate>
                                  <p:childTnLst>
                                    <p:set>
                                      <p:cBhvr>
                                        <p:cTn id="11" dur="1" fill="hold">
                                          <p:stCondLst>
                                            <p:cond delay="299"/>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iterate type="wd">
                                    <p:tmAbs val="300"/>
                                  </p:iterate>
                                  <p:childTnLst>
                                    <p:set>
                                      <p:cBhvr>
                                        <p:cTn id="16" dur="1" fill="hold">
                                          <p:stCondLst>
                                            <p:cond delay="299"/>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iterate type="wd">
                                    <p:tmAbs val="300"/>
                                  </p:iterate>
                                  <p:childTnLst>
                                    <p:set>
                                      <p:cBhvr>
                                        <p:cTn id="21" dur="1" fill="hold">
                                          <p:stCondLst>
                                            <p:cond delay="299"/>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iterate type="wd">
                                    <p:tmAbs val="300"/>
                                  </p:iterate>
                                  <p:childTnLst>
                                    <p:set>
                                      <p:cBhvr>
                                        <p:cTn id="26" dur="1" fill="hold">
                                          <p:stCondLst>
                                            <p:cond delay="299"/>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iterate type="wd">
                                    <p:tmAbs val="300"/>
                                  </p:iterate>
                                  <p:childTnLst>
                                    <p:set>
                                      <p:cBhvr>
                                        <p:cTn id="31" dur="1" fill="hold">
                                          <p:stCondLst>
                                            <p:cond delay="299"/>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0" y="685800"/>
            <a:ext cx="8915400" cy="5562600"/>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itchFamily="2" charset="2"/>
              <a:buChar char="n"/>
              <a:tabLst/>
              <a:defRPr/>
            </a:pPr>
            <a:r>
              <a:rPr kumimoji="0" lang="en-US" sz="28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rPr>
              <a:t>Experiments</a:t>
            </a:r>
            <a:r>
              <a:rPr kumimoji="0" lang="en-US"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 </a:t>
            </a:r>
            <a:r>
              <a:rPr lang="en-US" sz="2800" kern="0" dirty="0" smtClean="0">
                <a:effectLst>
                  <a:outerShdw blurRad="38100" dist="38100" dir="2700000" algn="tl">
                    <a:srgbClr val="000000"/>
                  </a:outerShdw>
                </a:effectLst>
                <a:latin typeface="+mn-lt"/>
              </a:rPr>
              <a:t>activities used to collect data under controlled conditions. These conditions are called variables.</a:t>
            </a:r>
          </a:p>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itchFamily="2" charset="2"/>
              <a:buChar char="n"/>
              <a:tabLst/>
              <a:defRPr/>
            </a:pPr>
            <a:r>
              <a:rPr kumimoji="0" lang="en-US" sz="28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rPr>
              <a:t>Variables</a:t>
            </a:r>
            <a:r>
              <a:rPr kumimoji="0" lang="en-US"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factors that may effect the outcome of an investigation. During an investigation one variable is changed to study the effects on another variable. These are the independent and dependent variables.</a:t>
            </a:r>
          </a:p>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itchFamily="2" charset="2"/>
              <a:buChar char="n"/>
              <a:tabLst/>
              <a:defRPr/>
            </a:pPr>
            <a:endParaRPr kumimoji="0" lang="en-US" sz="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hlink"/>
              </a:buClr>
              <a:buSzPct val="60000"/>
              <a:buFontTx/>
              <a:buNone/>
              <a:tabLst/>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lang="en-US" sz="2800" b="1" kern="0" dirty="0" smtClean="0">
                <a:solidFill>
                  <a:srgbClr val="FFC000"/>
                </a:solidFill>
                <a:effectLst>
                  <a:outerShdw blurRad="38100" dist="38100" dir="2700000" algn="tl">
                    <a:srgbClr val="000000"/>
                  </a:outerShdw>
                </a:effectLst>
                <a:latin typeface="+mn-lt"/>
              </a:rPr>
              <a:t>Independent (manipulated) variable</a:t>
            </a:r>
            <a:r>
              <a:rPr kumimoji="0" lang="en-US" sz="20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lang="en-US" sz="2800" kern="0" dirty="0" smtClean="0">
                <a:effectLst>
                  <a:outerShdw blurRad="38100" dist="38100" dir="2700000" algn="tl">
                    <a:srgbClr val="000000"/>
                  </a:outerShdw>
                </a:effectLst>
                <a:latin typeface="+mn-lt"/>
              </a:rPr>
              <a:t>factor (condition) that you change during an experiment. You manipulate this factor.</a:t>
            </a:r>
          </a:p>
          <a:p>
            <a:pPr marL="342900" marR="0" lvl="0" indent="-342900" algn="l" defTabSz="914400" rtl="0" eaLnBrk="1" fontAlgn="base" latinLnBrk="0" hangingPunct="1">
              <a:lnSpc>
                <a:spcPct val="90000"/>
              </a:lnSpc>
              <a:spcBef>
                <a:spcPct val="20000"/>
              </a:spcBef>
              <a:spcAft>
                <a:spcPct val="0"/>
              </a:spcAft>
              <a:buClr>
                <a:schemeClr val="hlink"/>
              </a:buClr>
              <a:buSzPct val="60000"/>
              <a:buFontTx/>
              <a:buNone/>
              <a:tabLst/>
              <a:defRPr/>
            </a:pPr>
            <a:r>
              <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lang="en-US" sz="2800" b="1" kern="0" dirty="0" smtClean="0">
                <a:solidFill>
                  <a:srgbClr val="FFC000"/>
                </a:solidFill>
                <a:effectLst>
                  <a:outerShdw blurRad="38100" dist="38100" dir="2700000" algn="tl">
                    <a:srgbClr val="000000"/>
                  </a:outerShdw>
                </a:effectLst>
                <a:latin typeface="+mn-lt"/>
              </a:rPr>
              <a:t>Dependent (responding) variable</a:t>
            </a:r>
            <a:r>
              <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lang="en-US" sz="2800" kern="0" dirty="0" smtClean="0">
                <a:effectLst>
                  <a:outerShdw blurRad="38100" dist="38100" dir="2700000" algn="tl">
                    <a:srgbClr val="000000"/>
                  </a:outerShdw>
                </a:effectLst>
                <a:latin typeface="+mn-lt"/>
              </a:rPr>
              <a:t>this factor (condition) changes because of your experiment.</a:t>
            </a:r>
          </a:p>
          <a:p>
            <a:pPr marL="342900" marR="0" lvl="0" indent="-342900" algn="l" defTabSz="914400" rtl="0" eaLnBrk="1" fontAlgn="base" latinLnBrk="0" hangingPunct="1">
              <a:lnSpc>
                <a:spcPct val="90000"/>
              </a:lnSpc>
              <a:spcBef>
                <a:spcPct val="20000"/>
              </a:spcBef>
              <a:spcAft>
                <a:spcPct val="0"/>
              </a:spcAft>
              <a:buClr>
                <a:schemeClr val="hlink"/>
              </a:buClr>
              <a:buSzPct val="60000"/>
              <a:buFont typeface="Wingdings" pitchFamily="2" charset="2"/>
              <a:buChar char="n"/>
              <a:tabLst/>
              <a:defRPr/>
            </a:pPr>
            <a:r>
              <a:rPr lang="en-US" sz="2800" b="1" kern="0" dirty="0" smtClean="0">
                <a:solidFill>
                  <a:srgbClr val="FFC000"/>
                </a:solidFill>
                <a:effectLst>
                  <a:outerShdw blurRad="38100" dist="38100" dir="2700000" algn="tl">
                    <a:srgbClr val="000000"/>
                  </a:outerShdw>
                </a:effectLst>
                <a:latin typeface="+mn-lt"/>
              </a:rPr>
              <a:t>Controlled variable</a:t>
            </a:r>
            <a:r>
              <a:rPr kumimoji="0" lang="en-US" sz="20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lang="en-US" sz="2800" kern="0" dirty="0" smtClean="0">
                <a:effectLst>
                  <a:outerShdw blurRad="38100" dist="38100" dir="2700000" algn="tl">
                    <a:srgbClr val="000000"/>
                  </a:outerShdw>
                </a:effectLst>
                <a:latin typeface="+mn-lt"/>
              </a:rPr>
              <a:t>a factor kept constant to keep your experiment fair.</a:t>
            </a:r>
          </a:p>
          <a:p>
            <a:pPr marL="342900" marR="0" lvl="0" indent="-342900" algn="l" defTabSz="914400" rtl="0" eaLnBrk="1" fontAlgn="base" latinLnBrk="0" hangingPunct="1">
              <a:lnSpc>
                <a:spcPct val="90000"/>
              </a:lnSpc>
              <a:spcBef>
                <a:spcPct val="20000"/>
              </a:spcBef>
              <a:spcAft>
                <a:spcPct val="0"/>
              </a:spcAft>
              <a:buClr>
                <a:schemeClr val="hlink"/>
              </a:buClr>
              <a:buSzPct val="60000"/>
              <a:buFontTx/>
              <a:buNone/>
              <a:tabLst/>
              <a:defRPr/>
            </a:pPr>
            <a:endParaRPr kumimoji="0" lang="en-US" sz="20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3" name="Slide Number Placeholder 2"/>
          <p:cNvSpPr>
            <a:spLocks noGrp="1"/>
          </p:cNvSpPr>
          <p:nvPr>
            <p:ph type="sldNum" sz="quarter" idx="12"/>
          </p:nvPr>
        </p:nvSpPr>
        <p:spPr/>
        <p:txBody>
          <a:bodyPr/>
          <a:lstStyle/>
          <a:p>
            <a:fld id="{05C017BB-6C07-43BD-85AE-4FDFF540ACFF}"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0" y="5486400"/>
            <a:ext cx="9144000" cy="58674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endParaRPr kumimoji="0" lang="en-US" sz="1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What must you control to keep the test fair?</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3" name="TextBox 2"/>
          <p:cNvSpPr txBox="1"/>
          <p:nvPr/>
        </p:nvSpPr>
        <p:spPr>
          <a:xfrm>
            <a:off x="76200" y="6211669"/>
            <a:ext cx="8915400" cy="646331"/>
          </a:xfrm>
          <a:prstGeom prst="rect">
            <a:avLst/>
          </a:prstGeom>
          <a:noFill/>
        </p:spPr>
        <p:txBody>
          <a:bodyPr wrap="square" rtlCol="0">
            <a:spAutoFit/>
          </a:bodyPr>
          <a:lstStyle/>
          <a:p>
            <a:pPr lvl="0"/>
            <a:r>
              <a:rPr lang="en-US" kern="0" dirty="0" smtClean="0">
                <a:solidFill>
                  <a:srgbClr val="000000"/>
                </a:solidFill>
                <a:effectLst>
                  <a:outerShdw blurRad="38100" dist="38100" dir="2700000" algn="tl">
                    <a:srgbClr val="000000"/>
                  </a:outerShdw>
                </a:effectLst>
              </a:rPr>
              <a:t>Type of plant, temperature, light, water, soil, length of time.</a:t>
            </a:r>
          </a:p>
          <a:p>
            <a:endParaRPr lang="en-CA" dirty="0"/>
          </a:p>
        </p:txBody>
      </p:sp>
      <p:sp>
        <p:nvSpPr>
          <p:cNvPr id="4" name="TextBox 3"/>
          <p:cNvSpPr txBox="1"/>
          <p:nvPr/>
        </p:nvSpPr>
        <p:spPr>
          <a:xfrm>
            <a:off x="152400" y="76201"/>
            <a:ext cx="8915400" cy="1748171"/>
          </a:xfrm>
          <a:prstGeom prst="rect">
            <a:avLst/>
          </a:prstGeom>
          <a:noFill/>
        </p:spPr>
        <p:txBody>
          <a:bodyPr wrap="square" rtlCol="0">
            <a:spAutoFit/>
          </a:bodyPr>
          <a:lstStyle/>
          <a:p>
            <a:pPr marL="342900" lvl="0" indent="-342900" eaLnBrk="1" hangingPunct="1">
              <a:spcBef>
                <a:spcPct val="20000"/>
              </a:spcBef>
              <a:buClr>
                <a:schemeClr val="hlink"/>
              </a:buClr>
              <a:buSzPct val="60000"/>
              <a:defRPr/>
            </a:pPr>
            <a:r>
              <a:rPr lang="en-US" sz="2800" b="1" kern="0" dirty="0" smtClean="0">
                <a:effectLst>
                  <a:outerShdw blurRad="38100" dist="38100" dir="2700000" algn="tl">
                    <a:srgbClr val="000000"/>
                  </a:outerShdw>
                </a:effectLst>
              </a:rPr>
              <a:t>Example: </a:t>
            </a:r>
          </a:p>
          <a:p>
            <a:pPr marL="342900" lvl="0" indent="-342900" eaLnBrk="1" hangingPunct="1">
              <a:spcBef>
                <a:spcPct val="20000"/>
              </a:spcBef>
              <a:buClr>
                <a:schemeClr val="hlink"/>
              </a:buClr>
              <a:buSzPct val="60000"/>
              <a:defRPr/>
            </a:pPr>
            <a:r>
              <a:rPr lang="en-US" sz="2800" kern="0" dirty="0" smtClean="0">
                <a:effectLst>
                  <a:outerShdw blurRad="38100" dist="38100" dir="2700000" algn="tl">
                    <a:srgbClr val="000000"/>
                  </a:outerShdw>
                </a:effectLst>
              </a:rPr>
              <a:t>You want to find the amount of fertilizer that works best for plant growth. </a:t>
            </a:r>
          </a:p>
          <a:p>
            <a:endParaRPr lang="en-CA" dirty="0"/>
          </a:p>
        </p:txBody>
      </p:sp>
      <p:sp>
        <p:nvSpPr>
          <p:cNvPr id="5" name="TextBox 4"/>
          <p:cNvSpPr txBox="1"/>
          <p:nvPr/>
        </p:nvSpPr>
        <p:spPr>
          <a:xfrm>
            <a:off x="0" y="1524000"/>
            <a:ext cx="9144000" cy="1661993"/>
          </a:xfrm>
          <a:prstGeom prst="rect">
            <a:avLst/>
          </a:prstGeom>
          <a:noFill/>
        </p:spPr>
        <p:txBody>
          <a:bodyPr wrap="square" rtlCol="0">
            <a:spAutoFit/>
          </a:bodyPr>
          <a:lstStyle/>
          <a:p>
            <a:pPr lvl="0"/>
            <a:r>
              <a:rPr lang="en-US" sz="2800" kern="0" dirty="0" smtClean="0">
                <a:effectLst>
                  <a:outerShdw blurRad="38100" dist="38100" dir="2700000" algn="tl">
                    <a:srgbClr val="000000"/>
                  </a:outerShdw>
                </a:effectLst>
              </a:rPr>
              <a:t>What are some things that may affect the answer to this question? (These things that effect growth are your variables.)</a:t>
            </a:r>
          </a:p>
          <a:p>
            <a:endParaRPr lang="en-CA" dirty="0"/>
          </a:p>
        </p:txBody>
      </p:sp>
      <p:sp>
        <p:nvSpPr>
          <p:cNvPr id="6" name="TextBox 5"/>
          <p:cNvSpPr txBox="1"/>
          <p:nvPr/>
        </p:nvSpPr>
        <p:spPr>
          <a:xfrm>
            <a:off x="0" y="3048000"/>
            <a:ext cx="9144000" cy="923330"/>
          </a:xfrm>
          <a:prstGeom prst="rect">
            <a:avLst/>
          </a:prstGeom>
          <a:noFill/>
        </p:spPr>
        <p:txBody>
          <a:bodyPr wrap="square" rtlCol="0">
            <a:spAutoFit/>
          </a:bodyPr>
          <a:lstStyle/>
          <a:p>
            <a:pPr lvl="0"/>
            <a:r>
              <a:rPr lang="en-US" kern="0" dirty="0" smtClean="0">
                <a:solidFill>
                  <a:srgbClr val="000000"/>
                </a:solidFill>
                <a:effectLst>
                  <a:outerShdw blurRad="38100" dist="38100" dir="2700000" algn="tl">
                    <a:srgbClr val="000000"/>
                  </a:outerShdw>
                </a:effectLst>
              </a:rPr>
              <a:t>Type of plant, temperature, light, water, amount of fertilizer, soil, length of time and growth (how to measure).</a:t>
            </a:r>
          </a:p>
          <a:p>
            <a:endParaRPr lang="en-CA" dirty="0"/>
          </a:p>
        </p:txBody>
      </p:sp>
      <p:sp>
        <p:nvSpPr>
          <p:cNvPr id="7" name="TextBox 6"/>
          <p:cNvSpPr txBox="1"/>
          <p:nvPr/>
        </p:nvSpPr>
        <p:spPr>
          <a:xfrm>
            <a:off x="0" y="3733800"/>
            <a:ext cx="9144000" cy="800219"/>
          </a:xfrm>
          <a:prstGeom prst="rect">
            <a:avLst/>
          </a:prstGeom>
          <a:noFill/>
        </p:spPr>
        <p:txBody>
          <a:bodyPr wrap="square" rtlCol="0">
            <a:spAutoFit/>
          </a:bodyPr>
          <a:lstStyle/>
          <a:p>
            <a:pPr lvl="0"/>
            <a:r>
              <a:rPr lang="en-US" sz="2800" kern="0" dirty="0" smtClean="0">
                <a:effectLst>
                  <a:outerShdw blurRad="38100" dist="38100" dir="2700000" algn="tl">
                    <a:srgbClr val="000000"/>
                  </a:outerShdw>
                </a:effectLst>
              </a:rPr>
              <a:t>What is your independent variable?</a:t>
            </a:r>
          </a:p>
          <a:p>
            <a:endParaRPr lang="en-CA" dirty="0"/>
          </a:p>
        </p:txBody>
      </p:sp>
      <p:sp>
        <p:nvSpPr>
          <p:cNvPr id="8" name="TextBox 7"/>
          <p:cNvSpPr txBox="1"/>
          <p:nvPr/>
        </p:nvSpPr>
        <p:spPr>
          <a:xfrm>
            <a:off x="0" y="4459069"/>
            <a:ext cx="9144000" cy="646331"/>
          </a:xfrm>
          <a:prstGeom prst="rect">
            <a:avLst/>
          </a:prstGeom>
          <a:noFill/>
        </p:spPr>
        <p:txBody>
          <a:bodyPr wrap="square" rtlCol="0">
            <a:spAutoFit/>
          </a:bodyPr>
          <a:lstStyle/>
          <a:p>
            <a:pPr lvl="0"/>
            <a:r>
              <a:rPr lang="en-US" kern="0" dirty="0" smtClean="0">
                <a:solidFill>
                  <a:srgbClr val="000000"/>
                </a:solidFill>
                <a:effectLst>
                  <a:outerShdw blurRad="38100" dist="38100" dir="2700000" algn="tl">
                    <a:srgbClr val="000000"/>
                  </a:outerShdw>
                </a:effectLst>
              </a:rPr>
              <a:t>Amount of fertilizer.</a:t>
            </a:r>
          </a:p>
          <a:p>
            <a:endParaRPr lang="en-CA" dirty="0"/>
          </a:p>
        </p:txBody>
      </p:sp>
      <p:sp>
        <p:nvSpPr>
          <p:cNvPr id="9" name="TextBox 8"/>
          <p:cNvSpPr txBox="1"/>
          <p:nvPr/>
        </p:nvSpPr>
        <p:spPr>
          <a:xfrm>
            <a:off x="0" y="4876800"/>
            <a:ext cx="9144000" cy="800219"/>
          </a:xfrm>
          <a:prstGeom prst="rect">
            <a:avLst/>
          </a:prstGeom>
          <a:noFill/>
        </p:spPr>
        <p:txBody>
          <a:bodyPr wrap="square" rtlCol="0">
            <a:spAutoFit/>
          </a:bodyPr>
          <a:lstStyle/>
          <a:p>
            <a:pPr lvl="0"/>
            <a:r>
              <a:rPr lang="en-US" sz="2800" kern="0" dirty="0" smtClean="0">
                <a:effectLst>
                  <a:outerShdw blurRad="38100" dist="38100" dir="2700000" algn="tl">
                    <a:srgbClr val="000000"/>
                  </a:outerShdw>
                </a:effectLst>
              </a:rPr>
              <a:t>What is your dependent variable?</a:t>
            </a:r>
          </a:p>
          <a:p>
            <a:endParaRPr lang="en-CA" dirty="0"/>
          </a:p>
        </p:txBody>
      </p:sp>
      <p:sp>
        <p:nvSpPr>
          <p:cNvPr id="10" name="TextBox 9"/>
          <p:cNvSpPr txBox="1"/>
          <p:nvPr/>
        </p:nvSpPr>
        <p:spPr>
          <a:xfrm>
            <a:off x="0" y="5345668"/>
            <a:ext cx="8001000" cy="369332"/>
          </a:xfrm>
          <a:prstGeom prst="rect">
            <a:avLst/>
          </a:prstGeom>
          <a:noFill/>
        </p:spPr>
        <p:txBody>
          <a:bodyPr wrap="square" rtlCol="0">
            <a:spAutoFit/>
          </a:bodyPr>
          <a:lstStyle/>
          <a:p>
            <a:pPr marL="342900" lvl="0" indent="-342900" eaLnBrk="1" hangingPunct="1">
              <a:spcBef>
                <a:spcPct val="20000"/>
              </a:spcBef>
              <a:buClr>
                <a:schemeClr val="hlink"/>
              </a:buClr>
              <a:buSzPct val="60000"/>
              <a:defRPr/>
            </a:pPr>
            <a:r>
              <a:rPr lang="en-US" kern="0" dirty="0" smtClean="0">
                <a:solidFill>
                  <a:srgbClr val="000000"/>
                </a:solidFill>
                <a:effectLst>
                  <a:outerShdw blurRad="38100" dist="38100" dir="2700000" algn="tl">
                    <a:srgbClr val="000000"/>
                  </a:outerShdw>
                </a:effectLst>
              </a:rPr>
              <a:t>Growth (height or weight)</a:t>
            </a:r>
          </a:p>
        </p:txBody>
      </p:sp>
      <p:sp>
        <p:nvSpPr>
          <p:cNvPr id="11" name="Slide Number Placeholder 10"/>
          <p:cNvSpPr>
            <a:spLocks noGrp="1"/>
          </p:cNvSpPr>
          <p:nvPr>
            <p:ph type="sldNum" sz="quarter" idx="12"/>
          </p:nvPr>
        </p:nvSpPr>
        <p:spPr/>
        <p:txBody>
          <a:bodyPr/>
          <a:lstStyle/>
          <a:p>
            <a:fld id="{05C017BB-6C07-43BD-85AE-4FDFF540ACFF}"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2000"/>
                                        <p:tgtEl>
                                          <p:spTgt spid="9">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 calcmode="lin" valueType="num">
                                      <p:cBhvr additive="base">
                                        <p:cTn id="2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1" end="1"/>
                                            </p:txEl>
                                          </p:spTgt>
                                        </p:tgtEl>
                                        <p:attrNameLst>
                                          <p:attrName>style.visibility</p:attrName>
                                        </p:attrNameLst>
                                      </p:cBhvr>
                                      <p:to>
                                        <p:strVal val="visible"/>
                                      </p:to>
                                    </p:set>
                                    <p:animEffect transition="in" filter="wipe(down)">
                                      <p:cBhvr>
                                        <p:cTn id="34" dur="500"/>
                                        <p:tgtEl>
                                          <p:spTgt spid="2">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 calcmode="lin" valueType="num">
                                      <p:cBhvr additive="base">
                                        <p:cTn id="3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6" grpId="0" build="allAtOnce"/>
      <p:bldP spid="7" grpId="0" build="allAtOnce"/>
      <p:bldP spid="8" grpId="0" build="allAtOnce"/>
      <p:bldP spid="9" grpId="0" build="allAtOnce"/>
      <p:bldP spid="10"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762000" y="685800"/>
            <a:ext cx="3187700" cy="3721100"/>
          </a:xfrm>
          <a:prstGeom prst="roundRect">
            <a:avLst>
              <a:gd name="adj" fmla="val 12495"/>
            </a:avLst>
          </a:prstGeom>
          <a:solidFill>
            <a:schemeClr val="tx1"/>
          </a:solidFill>
          <a:ln w="12700">
            <a:solidFill>
              <a:schemeClr val="bg2"/>
            </a:solidFill>
            <a:round/>
            <a:headEnd/>
            <a:tailEnd/>
          </a:ln>
          <a:effectLst/>
        </p:spPr>
        <p:txBody>
          <a:bodyPr wrap="none" anchor="ctr"/>
          <a:lstStyle/>
          <a:p>
            <a:endParaRPr lang="en-CA"/>
          </a:p>
        </p:txBody>
      </p:sp>
      <p:sp>
        <p:nvSpPr>
          <p:cNvPr id="3" name="Rectangle 3"/>
          <p:cNvSpPr>
            <a:spLocks noChangeArrowheads="1"/>
          </p:cNvSpPr>
          <p:nvPr/>
        </p:nvSpPr>
        <p:spPr bwMode="auto">
          <a:xfrm>
            <a:off x="990600" y="1447800"/>
            <a:ext cx="2341563" cy="592138"/>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Observations</a:t>
            </a:r>
          </a:p>
        </p:txBody>
      </p:sp>
      <p:sp>
        <p:nvSpPr>
          <p:cNvPr id="4" name="Line 4"/>
          <p:cNvSpPr>
            <a:spLocks noChangeShapeType="1"/>
          </p:cNvSpPr>
          <p:nvPr/>
        </p:nvSpPr>
        <p:spPr bwMode="auto">
          <a:xfrm>
            <a:off x="2057400" y="20574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5" name="Rectangle 5"/>
          <p:cNvSpPr>
            <a:spLocks noChangeArrowheads="1"/>
          </p:cNvSpPr>
          <p:nvPr/>
        </p:nvSpPr>
        <p:spPr bwMode="auto">
          <a:xfrm>
            <a:off x="990600" y="2438400"/>
            <a:ext cx="2025650" cy="592138"/>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Hypothesis</a:t>
            </a:r>
          </a:p>
        </p:txBody>
      </p:sp>
      <p:sp>
        <p:nvSpPr>
          <p:cNvPr id="6" name="Line 6"/>
          <p:cNvSpPr>
            <a:spLocks noChangeShapeType="1"/>
          </p:cNvSpPr>
          <p:nvPr/>
        </p:nvSpPr>
        <p:spPr bwMode="auto">
          <a:xfrm>
            <a:off x="2057400" y="29718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7" name="Rectangle 7"/>
          <p:cNvSpPr>
            <a:spLocks noChangeArrowheads="1"/>
          </p:cNvSpPr>
          <p:nvPr/>
        </p:nvSpPr>
        <p:spPr bwMode="auto">
          <a:xfrm>
            <a:off x="990600" y="3429000"/>
            <a:ext cx="2092325" cy="592138"/>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Experiment</a:t>
            </a:r>
          </a:p>
        </p:txBody>
      </p:sp>
      <p:sp>
        <p:nvSpPr>
          <p:cNvPr id="8" name="Arc 8"/>
          <p:cNvSpPr>
            <a:spLocks/>
          </p:cNvSpPr>
          <p:nvPr/>
        </p:nvSpPr>
        <p:spPr bwMode="auto">
          <a:xfrm>
            <a:off x="2011363" y="838200"/>
            <a:ext cx="1674812" cy="3352800"/>
          </a:xfrm>
          <a:custGeom>
            <a:avLst/>
            <a:gdLst>
              <a:gd name="G0" fmla="+- 16328 0 0"/>
              <a:gd name="G1" fmla="+- 21600 0 0"/>
              <a:gd name="G2" fmla="+- 21600 0 0"/>
              <a:gd name="T0" fmla="*/ 0 w 37928"/>
              <a:gd name="T1" fmla="*/ 7459 h 43200"/>
              <a:gd name="T2" fmla="*/ 7117 w 37928"/>
              <a:gd name="T3" fmla="*/ 41138 h 43200"/>
              <a:gd name="T4" fmla="*/ 16328 w 37928"/>
              <a:gd name="T5" fmla="*/ 21600 h 43200"/>
            </a:gdLst>
            <a:ahLst/>
            <a:cxnLst>
              <a:cxn ang="0">
                <a:pos x="T0" y="T1"/>
              </a:cxn>
              <a:cxn ang="0">
                <a:pos x="T2" y="T3"/>
              </a:cxn>
              <a:cxn ang="0">
                <a:pos x="T4" y="T5"/>
              </a:cxn>
            </a:cxnLst>
            <a:rect l="0" t="0" r="r" b="b"/>
            <a:pathLst>
              <a:path w="37928" h="43200" fill="none" extrusionOk="0">
                <a:moveTo>
                  <a:pt x="0" y="7459"/>
                </a:moveTo>
                <a:cubicBezTo>
                  <a:pt x="4102" y="2721"/>
                  <a:pt x="10061" y="-1"/>
                  <a:pt x="16328" y="0"/>
                </a:cubicBezTo>
                <a:cubicBezTo>
                  <a:pt x="28257" y="0"/>
                  <a:pt x="37928" y="9670"/>
                  <a:pt x="37928" y="21600"/>
                </a:cubicBezTo>
                <a:cubicBezTo>
                  <a:pt x="37928" y="33529"/>
                  <a:pt x="28257" y="43200"/>
                  <a:pt x="16328" y="43200"/>
                </a:cubicBezTo>
                <a:cubicBezTo>
                  <a:pt x="13143" y="43200"/>
                  <a:pt x="9997" y="42495"/>
                  <a:pt x="7117" y="41137"/>
                </a:cubicBezTo>
              </a:path>
              <a:path w="37928" h="43200" stroke="0" extrusionOk="0">
                <a:moveTo>
                  <a:pt x="0" y="7459"/>
                </a:moveTo>
                <a:cubicBezTo>
                  <a:pt x="4102" y="2721"/>
                  <a:pt x="10061" y="-1"/>
                  <a:pt x="16328" y="0"/>
                </a:cubicBezTo>
                <a:cubicBezTo>
                  <a:pt x="28257" y="0"/>
                  <a:pt x="37928" y="9670"/>
                  <a:pt x="37928" y="21600"/>
                </a:cubicBezTo>
                <a:cubicBezTo>
                  <a:pt x="37928" y="33529"/>
                  <a:pt x="28257" y="43200"/>
                  <a:pt x="16328" y="43200"/>
                </a:cubicBezTo>
                <a:cubicBezTo>
                  <a:pt x="13143" y="43200"/>
                  <a:pt x="9997" y="42495"/>
                  <a:pt x="7117" y="41137"/>
                </a:cubicBezTo>
                <a:lnTo>
                  <a:pt x="16328" y="21600"/>
                </a:lnTo>
                <a:close/>
              </a:path>
            </a:pathLst>
          </a:custGeom>
          <a:noFill/>
          <a:ln w="50800" cap="rnd">
            <a:solidFill>
              <a:schemeClr val="bg2"/>
            </a:solidFill>
            <a:round/>
            <a:headEnd type="stealth" w="med" len="lg"/>
            <a:tailEnd type="none" w="sm" len="sm"/>
          </a:ln>
          <a:effectLst/>
        </p:spPr>
        <p:txBody>
          <a:bodyPr wrap="none" anchor="ctr"/>
          <a:lstStyle/>
          <a:p>
            <a:endParaRPr lang="en-CA"/>
          </a:p>
        </p:txBody>
      </p:sp>
      <p:sp>
        <p:nvSpPr>
          <p:cNvPr id="9" name="Rectangle 9"/>
          <p:cNvSpPr txBox="1">
            <a:spLocks noChangeArrowheads="1"/>
          </p:cNvSpPr>
          <p:nvPr/>
        </p:nvSpPr>
        <p:spPr>
          <a:xfrm>
            <a:off x="4495800" y="914400"/>
            <a:ext cx="4419600" cy="5638800"/>
          </a:xfrm>
          <a:prstGeom prst="rect">
            <a:avLst/>
          </a:prstGeom>
          <a:noFill/>
          <a:ln/>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Cycle repeats many times.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The hypothesis gets more and more certain.</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Becomes a </a:t>
            </a:r>
            <a:r>
              <a:rPr kumimoji="0" lang="en-US" sz="28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rPr>
              <a:t>Theory</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 thoroughly tested model that explains </a:t>
            </a:r>
            <a:r>
              <a:rPr lang="en-US" sz="2800" b="1" kern="0" dirty="0" smtClean="0">
                <a:solidFill>
                  <a:srgbClr val="FFC000"/>
                </a:solidFill>
                <a:effectLst>
                  <a:outerShdw blurRad="38100" dist="38100" dir="2700000" algn="tl">
                    <a:srgbClr val="000000"/>
                  </a:outerShdw>
                </a:effectLst>
                <a:latin typeface="+mn-lt"/>
              </a:rPr>
              <a:t>why</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 system behaves a certain way.</a:t>
            </a:r>
            <a:endParaRPr kumimoji="0" 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10" name="Slide Number Placeholder 9"/>
          <p:cNvSpPr>
            <a:spLocks noGrp="1"/>
          </p:cNvSpPr>
          <p:nvPr>
            <p:ph type="sldNum" sz="quarter" idx="12"/>
          </p:nvPr>
        </p:nvSpPr>
        <p:spPr/>
        <p:txBody>
          <a:bodyPr/>
          <a:lstStyle/>
          <a:p>
            <a:fld id="{05C017BB-6C07-43BD-85AE-4FDFF540ACFF}"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9">
                                            <p:txEl>
                                              <p:pRg st="1" end="1"/>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499"/>
                                          </p:stCondLst>
                                        </p:cTn>
                                        <p:tgtEl>
                                          <p:spTgt spid="9">
                                            <p:txEl>
                                              <p:pRg st="2" end="2"/>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499"/>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p:bldP spid="5" grpId="0" animBg="1" autoUpdateAnimBg="0"/>
      <p:bldP spid="6" grpId="0" animBg="1"/>
      <p:bldP spid="7" grpId="0" animBg="1" autoUpdateAnimBg="0"/>
      <p:bldP spid="8" grpId="0" animBg="1"/>
      <p:bldP spid="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267200" y="609600"/>
            <a:ext cx="4191000" cy="5486400"/>
          </a:xfrm>
          <a:prstGeom prst="rect">
            <a:avLst/>
          </a:prstGeom>
          <a:noFill/>
          <a:ln/>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Theory can never be proven.</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Useful because they predict behavior</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Help us form mental pictures of processes (</a:t>
            </a:r>
            <a:r>
              <a:rPr kumimoji="0" lang="en-US" sz="32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n-lt"/>
                <a:ea typeface="+mn-ea"/>
                <a:cs typeface="+mn-cs"/>
              </a:rPr>
              <a:t>models</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3" name="AutoShape 3"/>
          <p:cNvSpPr>
            <a:spLocks noChangeArrowheads="1"/>
          </p:cNvSpPr>
          <p:nvPr/>
        </p:nvSpPr>
        <p:spPr bwMode="auto">
          <a:xfrm>
            <a:off x="844550" y="996950"/>
            <a:ext cx="3187700" cy="3721100"/>
          </a:xfrm>
          <a:prstGeom prst="roundRect">
            <a:avLst>
              <a:gd name="adj" fmla="val 12495"/>
            </a:avLst>
          </a:prstGeom>
          <a:solidFill>
            <a:schemeClr val="tx1"/>
          </a:solidFill>
          <a:ln w="12700">
            <a:solidFill>
              <a:schemeClr val="bg2"/>
            </a:solidFill>
            <a:round/>
            <a:headEnd/>
            <a:tailEnd/>
          </a:ln>
          <a:effectLst/>
        </p:spPr>
        <p:txBody>
          <a:bodyPr wrap="none" anchor="ctr"/>
          <a:lstStyle/>
          <a:p>
            <a:endParaRPr lang="en-CA"/>
          </a:p>
        </p:txBody>
      </p:sp>
      <p:sp>
        <p:nvSpPr>
          <p:cNvPr id="4" name="Rectangle 4"/>
          <p:cNvSpPr>
            <a:spLocks noChangeArrowheads="1"/>
          </p:cNvSpPr>
          <p:nvPr/>
        </p:nvSpPr>
        <p:spPr bwMode="auto">
          <a:xfrm>
            <a:off x="968375" y="1716088"/>
            <a:ext cx="2341563"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Observations</a:t>
            </a:r>
          </a:p>
        </p:txBody>
      </p:sp>
      <p:sp>
        <p:nvSpPr>
          <p:cNvPr id="5" name="Rectangle 5"/>
          <p:cNvSpPr>
            <a:spLocks noChangeArrowheads="1"/>
          </p:cNvSpPr>
          <p:nvPr/>
        </p:nvSpPr>
        <p:spPr bwMode="auto">
          <a:xfrm>
            <a:off x="968375" y="2630488"/>
            <a:ext cx="2025650"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Hypothesis</a:t>
            </a:r>
          </a:p>
        </p:txBody>
      </p:sp>
      <p:sp>
        <p:nvSpPr>
          <p:cNvPr id="6" name="Rectangle 6"/>
          <p:cNvSpPr>
            <a:spLocks noChangeArrowheads="1"/>
          </p:cNvSpPr>
          <p:nvPr/>
        </p:nvSpPr>
        <p:spPr bwMode="auto">
          <a:xfrm>
            <a:off x="968375" y="3468688"/>
            <a:ext cx="2092325"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Experiment</a:t>
            </a:r>
          </a:p>
        </p:txBody>
      </p:sp>
      <p:sp>
        <p:nvSpPr>
          <p:cNvPr id="7" name="Line 7"/>
          <p:cNvSpPr>
            <a:spLocks noChangeShapeType="1"/>
          </p:cNvSpPr>
          <p:nvPr/>
        </p:nvSpPr>
        <p:spPr bwMode="auto">
          <a:xfrm>
            <a:off x="2057400" y="23622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8" name="Line 8"/>
          <p:cNvSpPr>
            <a:spLocks noChangeShapeType="1"/>
          </p:cNvSpPr>
          <p:nvPr/>
        </p:nvSpPr>
        <p:spPr bwMode="auto">
          <a:xfrm>
            <a:off x="2057400" y="31242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9" name="Arc 9"/>
          <p:cNvSpPr>
            <a:spLocks/>
          </p:cNvSpPr>
          <p:nvPr/>
        </p:nvSpPr>
        <p:spPr bwMode="auto">
          <a:xfrm>
            <a:off x="2147888" y="1220788"/>
            <a:ext cx="1663700" cy="3352800"/>
          </a:xfrm>
          <a:custGeom>
            <a:avLst/>
            <a:gdLst>
              <a:gd name="G0" fmla="+- 16064 0 0"/>
              <a:gd name="G1" fmla="+- 21600 0 0"/>
              <a:gd name="G2" fmla="+- 21600 0 0"/>
              <a:gd name="T0" fmla="*/ 793 w 37664"/>
              <a:gd name="T1" fmla="*/ 6324 h 43200"/>
              <a:gd name="T2" fmla="*/ 0 w 37664"/>
              <a:gd name="T3" fmla="*/ 36040 h 43200"/>
              <a:gd name="T4" fmla="*/ 16064 w 37664"/>
              <a:gd name="T5" fmla="*/ 21600 h 43200"/>
            </a:gdLst>
            <a:ahLst/>
            <a:cxnLst>
              <a:cxn ang="0">
                <a:pos x="T0" y="T1"/>
              </a:cxn>
              <a:cxn ang="0">
                <a:pos x="T2" y="T3"/>
              </a:cxn>
              <a:cxn ang="0">
                <a:pos x="T4" y="T5"/>
              </a:cxn>
            </a:cxnLst>
            <a:rect l="0" t="0" r="r" b="b"/>
            <a:pathLst>
              <a:path w="37664" h="43200" fill="none" extrusionOk="0">
                <a:moveTo>
                  <a:pt x="792" y="6323"/>
                </a:moveTo>
                <a:cubicBezTo>
                  <a:pt x="4843" y="2274"/>
                  <a:pt x="10336" y="-1"/>
                  <a:pt x="16064" y="0"/>
                </a:cubicBezTo>
                <a:cubicBezTo>
                  <a:pt x="27993" y="0"/>
                  <a:pt x="37664" y="9670"/>
                  <a:pt x="37664" y="21600"/>
                </a:cubicBezTo>
                <a:cubicBezTo>
                  <a:pt x="37664" y="33529"/>
                  <a:pt x="27993" y="43200"/>
                  <a:pt x="16064" y="43200"/>
                </a:cubicBezTo>
                <a:cubicBezTo>
                  <a:pt x="9936" y="43200"/>
                  <a:pt x="4096" y="40597"/>
                  <a:pt x="0" y="36039"/>
                </a:cubicBezTo>
              </a:path>
              <a:path w="37664" h="43200" stroke="0" extrusionOk="0">
                <a:moveTo>
                  <a:pt x="792" y="6323"/>
                </a:moveTo>
                <a:cubicBezTo>
                  <a:pt x="4843" y="2274"/>
                  <a:pt x="10336" y="-1"/>
                  <a:pt x="16064" y="0"/>
                </a:cubicBezTo>
                <a:cubicBezTo>
                  <a:pt x="27993" y="0"/>
                  <a:pt x="37664" y="9670"/>
                  <a:pt x="37664" y="21600"/>
                </a:cubicBezTo>
                <a:cubicBezTo>
                  <a:pt x="37664" y="33529"/>
                  <a:pt x="27993" y="43200"/>
                  <a:pt x="16064" y="43200"/>
                </a:cubicBezTo>
                <a:cubicBezTo>
                  <a:pt x="9936" y="43200"/>
                  <a:pt x="4096" y="40597"/>
                  <a:pt x="0" y="36039"/>
                </a:cubicBezTo>
                <a:lnTo>
                  <a:pt x="16064" y="21600"/>
                </a:lnTo>
                <a:close/>
              </a:path>
            </a:pathLst>
          </a:custGeom>
          <a:noFill/>
          <a:ln w="50800" cap="rnd">
            <a:solidFill>
              <a:schemeClr val="bg2"/>
            </a:solidFill>
            <a:round/>
            <a:headEnd type="stealth" w="med" len="lg"/>
            <a:tailEnd type="none" w="sm" len="sm"/>
          </a:ln>
          <a:effectLst/>
        </p:spPr>
        <p:txBody>
          <a:bodyPr wrap="none" anchor="ctr"/>
          <a:lstStyle/>
          <a:p>
            <a:endParaRPr lang="en-CA"/>
          </a:p>
        </p:txBody>
      </p:sp>
      <p:sp>
        <p:nvSpPr>
          <p:cNvPr id="10" name="Slide Number Placeholder 9"/>
          <p:cNvSpPr>
            <a:spLocks noGrp="1"/>
          </p:cNvSpPr>
          <p:nvPr>
            <p:ph type="sldNum" sz="quarter" idx="12"/>
          </p:nvPr>
        </p:nvSpPr>
        <p:spPr/>
        <p:txBody>
          <a:bodyPr/>
          <a:lstStyle/>
          <a:p>
            <a:fld id="{05C017BB-6C07-43BD-85AE-4FDFF540ACFF}" type="slidenum">
              <a:rPr lang="en-US" smtClean="0"/>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685800" y="1371600"/>
            <a:ext cx="7772400" cy="4114800"/>
          </a:xfrm>
        </p:spPr>
        <p:txBody>
          <a:bodyPr/>
          <a:lstStyle/>
          <a:p>
            <a:pPr>
              <a:lnSpc>
                <a:spcPct val="90000"/>
              </a:lnSpc>
            </a:pPr>
            <a:r>
              <a:rPr lang="en-CA" sz="3600" dirty="0">
                <a:latin typeface="Times New Roman" pitchFamily="18" charset="0"/>
                <a:cs typeface="Times New Roman" pitchFamily="18" charset="0"/>
              </a:rPr>
              <a:t>This introductory science course is a prerequisite to </a:t>
            </a:r>
            <a:r>
              <a:rPr lang="en-CA" sz="3600" dirty="0" smtClean="0">
                <a:latin typeface="Times New Roman" pitchFamily="18" charset="0"/>
                <a:cs typeface="Times New Roman" pitchFamily="18" charset="0"/>
              </a:rPr>
              <a:t>other </a:t>
            </a:r>
            <a:r>
              <a:rPr lang="en-CA" sz="3600" dirty="0">
                <a:latin typeface="Times New Roman" pitchFamily="18" charset="0"/>
                <a:cs typeface="Times New Roman" pitchFamily="18" charset="0"/>
              </a:rPr>
              <a:t>science courses offered at </a:t>
            </a:r>
            <a:r>
              <a:rPr lang="en-CA" sz="3600" dirty="0" smtClean="0">
                <a:latin typeface="Times New Roman" pitchFamily="18" charset="0"/>
                <a:cs typeface="Times New Roman" pitchFamily="18" charset="0"/>
              </a:rPr>
              <a:t>Harrison Trimble.</a:t>
            </a:r>
            <a:r>
              <a:rPr lang="en-CA" sz="3600" dirty="0" smtClean="0">
                <a:latin typeface="Times New Roman" pitchFamily="18" charset="0"/>
              </a:rPr>
              <a:t> </a:t>
            </a:r>
            <a:endParaRPr lang="en-US" sz="3600" dirty="0">
              <a:latin typeface="Times New Roman" pitchFamily="18" charset="0"/>
            </a:endParaRPr>
          </a:p>
          <a:p>
            <a:pPr>
              <a:lnSpc>
                <a:spcPct val="90000"/>
              </a:lnSpc>
              <a:buFont typeface="Wingdings" pitchFamily="2" charset="2"/>
              <a:buNone/>
            </a:pPr>
            <a:endParaRPr lang="en-US" sz="3600" dirty="0">
              <a:latin typeface="Times New Roman" pitchFamily="18" charset="0"/>
            </a:endParaRPr>
          </a:p>
          <a:p>
            <a:pPr>
              <a:lnSpc>
                <a:spcPct val="90000"/>
              </a:lnSpc>
            </a:pPr>
            <a:r>
              <a:rPr lang="en-CA" sz="3600" b="1" dirty="0">
                <a:latin typeface="Times New Roman" pitchFamily="18" charset="0"/>
                <a:cs typeface="Times New Roman" pitchFamily="18" charset="0"/>
              </a:rPr>
              <a:t>Text</a:t>
            </a:r>
            <a:r>
              <a:rPr lang="en-CA" sz="3600" dirty="0">
                <a:latin typeface="Times New Roman" pitchFamily="18" charset="0"/>
                <a:cs typeface="Times New Roman" pitchFamily="18" charset="0"/>
              </a:rPr>
              <a:t>: </a:t>
            </a:r>
            <a:r>
              <a:rPr lang="en-CA" sz="3600" dirty="0" smtClean="0">
                <a:latin typeface="Times New Roman" pitchFamily="18" charset="0"/>
                <a:cs typeface="Times New Roman" pitchFamily="18" charset="0"/>
              </a:rPr>
              <a:t>Nelson,  </a:t>
            </a:r>
            <a:r>
              <a:rPr lang="en-CA" sz="3600" u="sng" dirty="0">
                <a:latin typeface="Times New Roman" pitchFamily="18" charset="0"/>
                <a:cs typeface="Times New Roman" pitchFamily="18" charset="0"/>
              </a:rPr>
              <a:t>Science </a:t>
            </a:r>
            <a:r>
              <a:rPr lang="en-CA" sz="3600" u="sng" dirty="0" smtClean="0">
                <a:latin typeface="Times New Roman" pitchFamily="18" charset="0"/>
                <a:cs typeface="Times New Roman" pitchFamily="18" charset="0"/>
              </a:rPr>
              <a:t>10</a:t>
            </a:r>
            <a:endParaRPr lang="en-CA" sz="3600" dirty="0">
              <a:latin typeface="Times New Roman" pitchFamily="18" charset="0"/>
              <a:cs typeface="Times New Roman" pitchFamily="18" charset="0"/>
            </a:endParaRPr>
          </a:p>
          <a:p>
            <a:pPr>
              <a:lnSpc>
                <a:spcPct val="90000"/>
              </a:lnSpc>
            </a:pPr>
            <a:endParaRPr lang="en-US" sz="3600" dirty="0">
              <a:latin typeface="Times New Roman" pitchFamily="18" charset="0"/>
            </a:endParaRPr>
          </a:p>
          <a:p>
            <a:pPr>
              <a:lnSpc>
                <a:spcPct val="90000"/>
              </a:lnSpc>
            </a:pPr>
            <a:r>
              <a:rPr lang="en-CA" sz="3600" b="1" dirty="0">
                <a:latin typeface="Times New Roman" pitchFamily="18" charset="0"/>
                <a:cs typeface="Times New Roman" pitchFamily="18" charset="0"/>
              </a:rPr>
              <a:t>Prerequisite</a:t>
            </a:r>
            <a:r>
              <a:rPr lang="en-CA" sz="3600" dirty="0">
                <a:latin typeface="Times New Roman" pitchFamily="18" charset="0"/>
                <a:cs typeface="Times New Roman" pitchFamily="18" charset="0"/>
              </a:rPr>
              <a:t>: Grade 9 Science</a:t>
            </a:r>
          </a:p>
          <a:p>
            <a:pPr>
              <a:lnSpc>
                <a:spcPct val="90000"/>
              </a:lnSpc>
            </a:pPr>
            <a:endParaRPr lang="en-US" dirty="0"/>
          </a:p>
        </p:txBody>
      </p:sp>
      <p:sp>
        <p:nvSpPr>
          <p:cNvPr id="3" name="Slide Number Placeholder 2"/>
          <p:cNvSpPr>
            <a:spLocks noGrp="1"/>
          </p:cNvSpPr>
          <p:nvPr>
            <p:ph type="sldNum" sz="quarter" idx="12"/>
          </p:nvPr>
        </p:nvSpPr>
        <p:spPr/>
        <p:txBody>
          <a:bodyPr/>
          <a:lstStyle/>
          <a:p>
            <a:fld id="{20BA1AA3-FF87-4B5C-9ECA-06A80C2A6E62}"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191000" y="838200"/>
            <a:ext cx="4267200" cy="5486400"/>
          </a:xfrm>
          <a:prstGeom prst="rect">
            <a:avLst/>
          </a:prstGeom>
          <a:noFill/>
          <a:ln/>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Another outcome is that certain behavior is repeated many times</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1" i="0" u="none" strike="noStrike" kern="0" cap="none" spc="0" normalizeH="0" baseline="0" noProof="0" dirty="0" smtClean="0">
                <a:ln>
                  <a:noFill/>
                </a:ln>
                <a:solidFill>
                  <a:srgbClr val="FFC000"/>
                </a:solidFill>
                <a:effectLst>
                  <a:outerShdw blurRad="38100" dist="38100" dir="2700000" algn="tl">
                    <a:srgbClr val="000000"/>
                  </a:outerShdw>
                </a:effectLst>
                <a:uLnTx/>
                <a:uFillTx/>
                <a:latin typeface="+mn-lt"/>
                <a:ea typeface="+mn-ea"/>
                <a:cs typeface="+mn-cs"/>
              </a:rPr>
              <a:t>Scientific Law</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is developed</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Description of </a:t>
            </a:r>
            <a:r>
              <a:rPr lang="en-US" sz="3200" b="1" kern="0" dirty="0" smtClean="0">
                <a:solidFill>
                  <a:srgbClr val="FFC000"/>
                </a:solidFill>
                <a:effectLst>
                  <a:outerShdw blurRad="38100" dist="38100" dir="2700000" algn="tl">
                    <a:srgbClr val="000000"/>
                  </a:outerShdw>
                </a:effectLst>
                <a:latin typeface="+mn-lt"/>
              </a:rPr>
              <a:t>how</a:t>
            </a: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things behave </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Law - how</a:t>
            </a: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Theory- why</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3" name="AutoShape 3"/>
          <p:cNvSpPr>
            <a:spLocks noChangeArrowheads="1"/>
          </p:cNvSpPr>
          <p:nvPr/>
        </p:nvSpPr>
        <p:spPr bwMode="auto">
          <a:xfrm>
            <a:off x="844550" y="768350"/>
            <a:ext cx="3187700" cy="3721100"/>
          </a:xfrm>
          <a:prstGeom prst="roundRect">
            <a:avLst>
              <a:gd name="adj" fmla="val 12495"/>
            </a:avLst>
          </a:prstGeom>
          <a:solidFill>
            <a:schemeClr val="tx1"/>
          </a:solidFill>
          <a:ln w="12700">
            <a:solidFill>
              <a:schemeClr val="bg2"/>
            </a:solidFill>
            <a:round/>
            <a:headEnd/>
            <a:tailEnd/>
          </a:ln>
          <a:effectLst/>
        </p:spPr>
        <p:txBody>
          <a:bodyPr wrap="none" anchor="ctr"/>
          <a:lstStyle/>
          <a:p>
            <a:endParaRPr lang="en-CA"/>
          </a:p>
        </p:txBody>
      </p:sp>
      <p:sp>
        <p:nvSpPr>
          <p:cNvPr id="4" name="Rectangle 4"/>
          <p:cNvSpPr>
            <a:spLocks noChangeArrowheads="1"/>
          </p:cNvSpPr>
          <p:nvPr/>
        </p:nvSpPr>
        <p:spPr bwMode="auto">
          <a:xfrm>
            <a:off x="968375" y="1487488"/>
            <a:ext cx="2341563"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Observations</a:t>
            </a:r>
          </a:p>
        </p:txBody>
      </p:sp>
      <p:sp>
        <p:nvSpPr>
          <p:cNvPr id="5" name="Rectangle 5"/>
          <p:cNvSpPr>
            <a:spLocks noChangeArrowheads="1"/>
          </p:cNvSpPr>
          <p:nvPr/>
        </p:nvSpPr>
        <p:spPr bwMode="auto">
          <a:xfrm>
            <a:off x="968375" y="2401888"/>
            <a:ext cx="2025650"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Hypothesis</a:t>
            </a:r>
          </a:p>
        </p:txBody>
      </p:sp>
      <p:sp>
        <p:nvSpPr>
          <p:cNvPr id="6" name="Rectangle 6"/>
          <p:cNvSpPr>
            <a:spLocks noChangeArrowheads="1"/>
          </p:cNvSpPr>
          <p:nvPr/>
        </p:nvSpPr>
        <p:spPr bwMode="auto">
          <a:xfrm>
            <a:off x="968375" y="3240088"/>
            <a:ext cx="2092325"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Experiment</a:t>
            </a:r>
          </a:p>
        </p:txBody>
      </p:sp>
      <p:sp>
        <p:nvSpPr>
          <p:cNvPr id="7" name="Line 7"/>
          <p:cNvSpPr>
            <a:spLocks noChangeShapeType="1"/>
          </p:cNvSpPr>
          <p:nvPr/>
        </p:nvSpPr>
        <p:spPr bwMode="auto">
          <a:xfrm>
            <a:off x="2057400" y="21336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8" name="Line 8"/>
          <p:cNvSpPr>
            <a:spLocks noChangeShapeType="1"/>
          </p:cNvSpPr>
          <p:nvPr/>
        </p:nvSpPr>
        <p:spPr bwMode="auto">
          <a:xfrm>
            <a:off x="2057400" y="28956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9" name="Arc 9"/>
          <p:cNvSpPr>
            <a:spLocks/>
          </p:cNvSpPr>
          <p:nvPr/>
        </p:nvSpPr>
        <p:spPr bwMode="auto">
          <a:xfrm>
            <a:off x="2147888" y="992188"/>
            <a:ext cx="1663700" cy="3352800"/>
          </a:xfrm>
          <a:custGeom>
            <a:avLst/>
            <a:gdLst>
              <a:gd name="G0" fmla="+- 16064 0 0"/>
              <a:gd name="G1" fmla="+- 21600 0 0"/>
              <a:gd name="G2" fmla="+- 21600 0 0"/>
              <a:gd name="T0" fmla="*/ 793 w 37664"/>
              <a:gd name="T1" fmla="*/ 6324 h 43200"/>
              <a:gd name="T2" fmla="*/ 0 w 37664"/>
              <a:gd name="T3" fmla="*/ 36040 h 43200"/>
              <a:gd name="T4" fmla="*/ 16064 w 37664"/>
              <a:gd name="T5" fmla="*/ 21600 h 43200"/>
            </a:gdLst>
            <a:ahLst/>
            <a:cxnLst>
              <a:cxn ang="0">
                <a:pos x="T0" y="T1"/>
              </a:cxn>
              <a:cxn ang="0">
                <a:pos x="T2" y="T3"/>
              </a:cxn>
              <a:cxn ang="0">
                <a:pos x="T4" y="T5"/>
              </a:cxn>
            </a:cxnLst>
            <a:rect l="0" t="0" r="r" b="b"/>
            <a:pathLst>
              <a:path w="37664" h="43200" fill="none" extrusionOk="0">
                <a:moveTo>
                  <a:pt x="792" y="6323"/>
                </a:moveTo>
                <a:cubicBezTo>
                  <a:pt x="4843" y="2274"/>
                  <a:pt x="10336" y="-1"/>
                  <a:pt x="16064" y="0"/>
                </a:cubicBezTo>
                <a:cubicBezTo>
                  <a:pt x="27993" y="0"/>
                  <a:pt x="37664" y="9670"/>
                  <a:pt x="37664" y="21600"/>
                </a:cubicBezTo>
                <a:cubicBezTo>
                  <a:pt x="37664" y="33529"/>
                  <a:pt x="27993" y="43200"/>
                  <a:pt x="16064" y="43200"/>
                </a:cubicBezTo>
                <a:cubicBezTo>
                  <a:pt x="9936" y="43200"/>
                  <a:pt x="4096" y="40597"/>
                  <a:pt x="0" y="36039"/>
                </a:cubicBezTo>
              </a:path>
              <a:path w="37664" h="43200" stroke="0" extrusionOk="0">
                <a:moveTo>
                  <a:pt x="792" y="6323"/>
                </a:moveTo>
                <a:cubicBezTo>
                  <a:pt x="4843" y="2274"/>
                  <a:pt x="10336" y="-1"/>
                  <a:pt x="16064" y="0"/>
                </a:cubicBezTo>
                <a:cubicBezTo>
                  <a:pt x="27993" y="0"/>
                  <a:pt x="37664" y="9670"/>
                  <a:pt x="37664" y="21600"/>
                </a:cubicBezTo>
                <a:cubicBezTo>
                  <a:pt x="37664" y="33529"/>
                  <a:pt x="27993" y="43200"/>
                  <a:pt x="16064" y="43200"/>
                </a:cubicBezTo>
                <a:cubicBezTo>
                  <a:pt x="9936" y="43200"/>
                  <a:pt x="4096" y="40597"/>
                  <a:pt x="0" y="36039"/>
                </a:cubicBezTo>
                <a:lnTo>
                  <a:pt x="16064" y="21600"/>
                </a:lnTo>
                <a:close/>
              </a:path>
            </a:pathLst>
          </a:custGeom>
          <a:noFill/>
          <a:ln w="50800" cap="rnd">
            <a:solidFill>
              <a:schemeClr val="bg2"/>
            </a:solidFill>
            <a:round/>
            <a:headEnd type="stealth" w="med" len="lg"/>
            <a:tailEnd type="none" w="sm" len="sm"/>
          </a:ln>
          <a:effectLst/>
        </p:spPr>
        <p:txBody>
          <a:bodyPr wrap="none" anchor="ctr"/>
          <a:lstStyle/>
          <a:p>
            <a:endParaRPr lang="en-CA"/>
          </a:p>
        </p:txBody>
      </p:sp>
      <p:sp>
        <p:nvSpPr>
          <p:cNvPr id="10" name="Slide Number Placeholder 9"/>
          <p:cNvSpPr>
            <a:spLocks noGrp="1"/>
          </p:cNvSpPr>
          <p:nvPr>
            <p:ph type="sldNum" sz="quarter" idx="12"/>
          </p:nvPr>
        </p:nvSpPr>
        <p:spPr/>
        <p:txBody>
          <a:bodyPr/>
          <a:lstStyle/>
          <a:p>
            <a:fld id="{05C017BB-6C07-43BD-85AE-4FDFF540ACFF}" type="slidenum">
              <a:rPr lang="en-US" smtClean="0"/>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835150" y="4419600"/>
            <a:ext cx="1739900" cy="1746250"/>
            <a:chOff x="1156" y="2784"/>
            <a:chExt cx="1096" cy="1100"/>
          </a:xfrm>
        </p:grpSpPr>
        <p:sp>
          <p:nvSpPr>
            <p:cNvPr id="3" name="Line 2"/>
            <p:cNvSpPr>
              <a:spLocks noChangeShapeType="1"/>
            </p:cNvSpPr>
            <p:nvPr/>
          </p:nvSpPr>
          <p:spPr bwMode="auto">
            <a:xfrm>
              <a:off x="1701" y="2784"/>
              <a:ext cx="0" cy="432"/>
            </a:xfrm>
            <a:prstGeom prst="line">
              <a:avLst/>
            </a:prstGeom>
            <a:noFill/>
            <a:ln w="50800">
              <a:solidFill>
                <a:srgbClr val="FAFD00"/>
              </a:solidFill>
              <a:round/>
              <a:headEnd type="none" w="sm" len="sm"/>
              <a:tailEnd type="stealth" w="med" len="lg"/>
            </a:ln>
            <a:effectLst/>
          </p:spPr>
          <p:txBody>
            <a:bodyPr wrap="none" anchor="ctr"/>
            <a:lstStyle/>
            <a:p>
              <a:endParaRPr lang="en-CA"/>
            </a:p>
          </p:txBody>
        </p:sp>
        <p:sp>
          <p:nvSpPr>
            <p:cNvPr id="4" name="AutoShape 3"/>
            <p:cNvSpPr>
              <a:spLocks noChangeArrowheads="1"/>
            </p:cNvSpPr>
            <p:nvPr/>
          </p:nvSpPr>
          <p:spPr bwMode="auto">
            <a:xfrm rot="-10800000" flipH="1" flipV="1">
              <a:off x="1156" y="3220"/>
              <a:ext cx="1096" cy="664"/>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folHlink"/>
            </a:solidFill>
            <a:ln w="12700">
              <a:solidFill>
                <a:schemeClr val="tx1"/>
              </a:solidFill>
              <a:miter lim="800000"/>
              <a:headEnd/>
              <a:tailEnd/>
            </a:ln>
            <a:effectLst/>
          </p:spPr>
          <p:txBody>
            <a:bodyPr wrap="none" anchor="ctr"/>
            <a:lstStyle/>
            <a:p>
              <a:endParaRPr lang="en-CA"/>
            </a:p>
          </p:txBody>
        </p:sp>
        <p:sp>
          <p:nvSpPr>
            <p:cNvPr id="5" name="Rectangle 4"/>
            <p:cNvSpPr>
              <a:spLocks noChangeArrowheads="1"/>
            </p:cNvSpPr>
            <p:nvPr/>
          </p:nvSpPr>
          <p:spPr bwMode="auto">
            <a:xfrm>
              <a:off x="1382" y="3235"/>
              <a:ext cx="685" cy="442"/>
            </a:xfrm>
            <a:prstGeom prst="rect">
              <a:avLst/>
            </a:prstGeom>
            <a:noFill/>
            <a:ln w="9525">
              <a:noFill/>
              <a:miter lim="800000"/>
              <a:headEnd/>
              <a:tailEnd/>
            </a:ln>
            <a:effectLst/>
          </p:spPr>
          <p:txBody>
            <a:bodyPr wrap="none" lIns="92075" tIns="46038" rIns="92075" bIns="46038">
              <a:spAutoFit/>
            </a:bodyPr>
            <a:lstStyle/>
            <a:p>
              <a:r>
                <a:rPr lang="en-US" sz="4000">
                  <a:solidFill>
                    <a:srgbClr val="081D58"/>
                  </a:solidFill>
                  <a:latin typeface="Times New Roman" pitchFamily="18" charset="0"/>
                </a:rPr>
                <a:t>Law</a:t>
              </a:r>
            </a:p>
          </p:txBody>
        </p:sp>
      </p:grpSp>
      <p:grpSp>
        <p:nvGrpSpPr>
          <p:cNvPr id="6" name="Group 8"/>
          <p:cNvGrpSpPr>
            <a:grpSpLocks/>
          </p:cNvGrpSpPr>
          <p:nvPr/>
        </p:nvGrpSpPr>
        <p:grpSpPr bwMode="auto">
          <a:xfrm>
            <a:off x="3962400" y="1417638"/>
            <a:ext cx="2773363" cy="1066800"/>
            <a:chOff x="2496" y="893"/>
            <a:chExt cx="1747" cy="672"/>
          </a:xfrm>
        </p:grpSpPr>
        <p:sp>
          <p:nvSpPr>
            <p:cNvPr id="7" name="Line 6"/>
            <p:cNvSpPr>
              <a:spLocks noChangeShapeType="1"/>
            </p:cNvSpPr>
            <p:nvPr/>
          </p:nvSpPr>
          <p:spPr bwMode="auto">
            <a:xfrm>
              <a:off x="2496" y="1200"/>
              <a:ext cx="768" cy="0"/>
            </a:xfrm>
            <a:prstGeom prst="line">
              <a:avLst/>
            </a:prstGeom>
            <a:noFill/>
            <a:ln w="50800">
              <a:solidFill>
                <a:srgbClr val="FAFD00"/>
              </a:solidFill>
              <a:round/>
              <a:headEnd type="none" w="sm" len="sm"/>
              <a:tailEnd type="stealth" w="med" len="lg"/>
            </a:ln>
            <a:effectLst/>
          </p:spPr>
          <p:txBody>
            <a:bodyPr wrap="none" anchor="ctr"/>
            <a:lstStyle/>
            <a:p>
              <a:endParaRPr lang="en-CA"/>
            </a:p>
          </p:txBody>
        </p:sp>
        <p:sp>
          <p:nvSpPr>
            <p:cNvPr id="8" name="Rectangle 7"/>
            <p:cNvSpPr>
              <a:spLocks noChangeArrowheads="1"/>
            </p:cNvSpPr>
            <p:nvPr/>
          </p:nvSpPr>
          <p:spPr bwMode="auto">
            <a:xfrm>
              <a:off x="3288" y="893"/>
              <a:ext cx="955" cy="672"/>
            </a:xfrm>
            <a:prstGeom prst="rect">
              <a:avLst/>
            </a:prstGeom>
            <a:solidFill>
              <a:schemeClr val="accent2"/>
            </a:solidFill>
            <a:ln w="9525">
              <a:noFill/>
              <a:miter lim="800000"/>
              <a:headEnd/>
              <a:tailEnd/>
            </a:ln>
            <a:effectLst/>
          </p:spPr>
          <p:txBody>
            <a:bodyPr wrap="none" lIns="92075" tIns="46038" rIns="92075" bIns="46038">
              <a:spAutoFit/>
            </a:bodyPr>
            <a:lstStyle/>
            <a:p>
              <a:r>
                <a:rPr lang="en-US" sz="3200">
                  <a:solidFill>
                    <a:srgbClr val="081D58"/>
                  </a:solidFill>
                  <a:latin typeface="Times New Roman" pitchFamily="18" charset="0"/>
                </a:rPr>
                <a:t>Theory</a:t>
              </a:r>
            </a:p>
            <a:p>
              <a:r>
                <a:rPr lang="en-US" sz="3200">
                  <a:solidFill>
                    <a:srgbClr val="081D58"/>
                  </a:solidFill>
                  <a:latin typeface="Times New Roman" pitchFamily="18" charset="0"/>
                </a:rPr>
                <a:t>(Model)</a:t>
              </a:r>
            </a:p>
          </p:txBody>
        </p:sp>
      </p:grpSp>
      <p:grpSp>
        <p:nvGrpSpPr>
          <p:cNvPr id="9" name="Group 11"/>
          <p:cNvGrpSpPr>
            <a:grpSpLocks/>
          </p:cNvGrpSpPr>
          <p:nvPr/>
        </p:nvGrpSpPr>
        <p:grpSpPr bwMode="auto">
          <a:xfrm>
            <a:off x="5049838" y="2514600"/>
            <a:ext cx="1854200" cy="1616075"/>
            <a:chOff x="3181" y="1584"/>
            <a:chExt cx="1168" cy="1018"/>
          </a:xfrm>
        </p:grpSpPr>
        <p:sp>
          <p:nvSpPr>
            <p:cNvPr id="10" name="Line 9"/>
            <p:cNvSpPr>
              <a:spLocks noChangeShapeType="1"/>
            </p:cNvSpPr>
            <p:nvPr/>
          </p:nvSpPr>
          <p:spPr bwMode="auto">
            <a:xfrm>
              <a:off x="3765" y="1584"/>
              <a:ext cx="0" cy="672"/>
            </a:xfrm>
            <a:prstGeom prst="line">
              <a:avLst/>
            </a:prstGeom>
            <a:noFill/>
            <a:ln w="50800">
              <a:solidFill>
                <a:srgbClr val="FAFD00"/>
              </a:solidFill>
              <a:round/>
              <a:headEnd type="none" w="sm" len="sm"/>
              <a:tailEnd type="stealth" w="med" len="lg"/>
            </a:ln>
            <a:effectLst/>
          </p:spPr>
          <p:txBody>
            <a:bodyPr wrap="none" anchor="ctr"/>
            <a:lstStyle/>
            <a:p>
              <a:endParaRPr lang="en-CA"/>
            </a:p>
          </p:txBody>
        </p:sp>
        <p:sp>
          <p:nvSpPr>
            <p:cNvPr id="11" name="Rectangle 10"/>
            <p:cNvSpPr>
              <a:spLocks noChangeArrowheads="1"/>
            </p:cNvSpPr>
            <p:nvPr/>
          </p:nvSpPr>
          <p:spPr bwMode="auto">
            <a:xfrm>
              <a:off x="3181" y="2237"/>
              <a:ext cx="1168" cy="365"/>
            </a:xfrm>
            <a:prstGeom prst="rect">
              <a:avLst/>
            </a:prstGeom>
            <a:solidFill>
              <a:schemeClr val="accent2"/>
            </a:solidFill>
            <a:ln w="9525">
              <a:noFill/>
              <a:miter lim="800000"/>
              <a:headEnd/>
              <a:tailEnd/>
            </a:ln>
            <a:effectLst/>
          </p:spPr>
          <p:txBody>
            <a:bodyPr wrap="none" lIns="92075" tIns="46038" rIns="92075" bIns="46038">
              <a:spAutoFit/>
            </a:bodyPr>
            <a:lstStyle/>
            <a:p>
              <a:r>
                <a:rPr lang="en-US" sz="3200">
                  <a:solidFill>
                    <a:srgbClr val="081D58"/>
                  </a:solidFill>
                  <a:latin typeface="Times New Roman" pitchFamily="18" charset="0"/>
                </a:rPr>
                <a:t>Prediction</a:t>
              </a:r>
            </a:p>
          </p:txBody>
        </p:sp>
      </p:grpSp>
      <p:grpSp>
        <p:nvGrpSpPr>
          <p:cNvPr id="12" name="Group 14"/>
          <p:cNvGrpSpPr>
            <a:grpSpLocks/>
          </p:cNvGrpSpPr>
          <p:nvPr/>
        </p:nvGrpSpPr>
        <p:grpSpPr bwMode="auto">
          <a:xfrm>
            <a:off x="4937125" y="4114800"/>
            <a:ext cx="2079625" cy="1463675"/>
            <a:chOff x="3110" y="2592"/>
            <a:chExt cx="1310" cy="922"/>
          </a:xfrm>
        </p:grpSpPr>
        <p:sp>
          <p:nvSpPr>
            <p:cNvPr id="13" name="Rectangle 12"/>
            <p:cNvSpPr>
              <a:spLocks noChangeArrowheads="1"/>
            </p:cNvSpPr>
            <p:nvPr/>
          </p:nvSpPr>
          <p:spPr bwMode="auto">
            <a:xfrm>
              <a:off x="3110" y="3149"/>
              <a:ext cx="1310" cy="365"/>
            </a:xfrm>
            <a:prstGeom prst="rect">
              <a:avLst/>
            </a:prstGeom>
            <a:solidFill>
              <a:schemeClr val="accent2"/>
            </a:solidFill>
            <a:ln w="9525">
              <a:noFill/>
              <a:miter lim="800000"/>
              <a:headEnd/>
              <a:tailEnd/>
            </a:ln>
            <a:effectLst/>
          </p:spPr>
          <p:txBody>
            <a:bodyPr wrap="none" lIns="92075" tIns="46038" rIns="92075" bIns="46038">
              <a:spAutoFit/>
            </a:bodyPr>
            <a:lstStyle/>
            <a:p>
              <a:r>
                <a:rPr lang="en-US" sz="3200">
                  <a:solidFill>
                    <a:srgbClr val="081D58"/>
                  </a:solidFill>
                  <a:latin typeface="Times New Roman" pitchFamily="18" charset="0"/>
                </a:rPr>
                <a:t>Experiment</a:t>
              </a:r>
            </a:p>
          </p:txBody>
        </p:sp>
        <p:sp>
          <p:nvSpPr>
            <p:cNvPr id="14" name="Line 13"/>
            <p:cNvSpPr>
              <a:spLocks noChangeShapeType="1"/>
            </p:cNvSpPr>
            <p:nvPr/>
          </p:nvSpPr>
          <p:spPr bwMode="auto">
            <a:xfrm>
              <a:off x="3765" y="2592"/>
              <a:ext cx="0" cy="576"/>
            </a:xfrm>
            <a:prstGeom prst="line">
              <a:avLst/>
            </a:prstGeom>
            <a:noFill/>
            <a:ln w="50800">
              <a:solidFill>
                <a:srgbClr val="FAFD00"/>
              </a:solidFill>
              <a:round/>
              <a:headEnd type="none" w="sm" len="sm"/>
              <a:tailEnd type="stealth" w="med" len="lg"/>
            </a:ln>
            <a:effectLst/>
          </p:spPr>
          <p:txBody>
            <a:bodyPr wrap="none" anchor="ctr"/>
            <a:lstStyle/>
            <a:p>
              <a:endParaRPr lang="en-CA"/>
            </a:p>
          </p:txBody>
        </p:sp>
      </p:grpSp>
      <p:sp>
        <p:nvSpPr>
          <p:cNvPr id="15" name="Arc 15"/>
          <p:cNvSpPr>
            <a:spLocks/>
          </p:cNvSpPr>
          <p:nvPr/>
        </p:nvSpPr>
        <p:spPr bwMode="auto">
          <a:xfrm>
            <a:off x="6046788" y="5548313"/>
            <a:ext cx="2108200" cy="931862"/>
          </a:xfrm>
          <a:custGeom>
            <a:avLst/>
            <a:gdLst>
              <a:gd name="G0" fmla="+- 21600 0 0"/>
              <a:gd name="G1" fmla="+- 413 0 0"/>
              <a:gd name="G2" fmla="+- 21600 0 0"/>
              <a:gd name="T0" fmla="*/ 43196 w 43200"/>
              <a:gd name="T1" fmla="*/ 0 h 22013"/>
              <a:gd name="T2" fmla="*/ 0 w 43200"/>
              <a:gd name="T3" fmla="*/ 413 h 22013"/>
              <a:gd name="T4" fmla="*/ 21600 w 43200"/>
              <a:gd name="T5" fmla="*/ 413 h 22013"/>
            </a:gdLst>
            <a:ahLst/>
            <a:cxnLst>
              <a:cxn ang="0">
                <a:pos x="T0" y="T1"/>
              </a:cxn>
              <a:cxn ang="0">
                <a:pos x="T2" y="T3"/>
              </a:cxn>
              <a:cxn ang="0">
                <a:pos x="T4" y="T5"/>
              </a:cxn>
            </a:cxnLst>
            <a:rect l="0" t="0" r="r" b="b"/>
            <a:pathLst>
              <a:path w="43200" h="22013" fill="none" extrusionOk="0">
                <a:moveTo>
                  <a:pt x="43196" y="-1"/>
                </a:moveTo>
                <a:cubicBezTo>
                  <a:pt x="43198" y="137"/>
                  <a:pt x="43200" y="275"/>
                  <a:pt x="43200" y="413"/>
                </a:cubicBezTo>
                <a:cubicBezTo>
                  <a:pt x="43200" y="12342"/>
                  <a:pt x="33529" y="22013"/>
                  <a:pt x="21600" y="22013"/>
                </a:cubicBezTo>
                <a:cubicBezTo>
                  <a:pt x="9670" y="22013"/>
                  <a:pt x="0" y="12342"/>
                  <a:pt x="0" y="413"/>
                </a:cubicBezTo>
              </a:path>
              <a:path w="43200" h="22013" stroke="0" extrusionOk="0">
                <a:moveTo>
                  <a:pt x="43196" y="-1"/>
                </a:moveTo>
                <a:cubicBezTo>
                  <a:pt x="43198" y="137"/>
                  <a:pt x="43200" y="275"/>
                  <a:pt x="43200" y="413"/>
                </a:cubicBezTo>
                <a:cubicBezTo>
                  <a:pt x="43200" y="12342"/>
                  <a:pt x="33529" y="22013"/>
                  <a:pt x="21600" y="22013"/>
                </a:cubicBezTo>
                <a:cubicBezTo>
                  <a:pt x="9670" y="22013"/>
                  <a:pt x="0" y="12342"/>
                  <a:pt x="0" y="413"/>
                </a:cubicBezTo>
                <a:lnTo>
                  <a:pt x="21600" y="413"/>
                </a:lnTo>
                <a:close/>
              </a:path>
            </a:pathLst>
          </a:custGeom>
          <a:noFill/>
          <a:ln w="50800" cap="rnd">
            <a:solidFill>
              <a:srgbClr val="FAFD00"/>
            </a:solidFill>
            <a:round/>
            <a:headEnd type="none" w="sm" len="sm"/>
            <a:tailEnd type="none" w="sm" len="sm"/>
          </a:ln>
          <a:effectLst/>
        </p:spPr>
        <p:txBody>
          <a:bodyPr wrap="none" anchor="ctr"/>
          <a:lstStyle/>
          <a:p>
            <a:endParaRPr lang="en-CA"/>
          </a:p>
        </p:txBody>
      </p:sp>
      <p:grpSp>
        <p:nvGrpSpPr>
          <p:cNvPr id="16" name="Group 18"/>
          <p:cNvGrpSpPr>
            <a:grpSpLocks/>
          </p:cNvGrpSpPr>
          <p:nvPr/>
        </p:nvGrpSpPr>
        <p:grpSpPr bwMode="auto">
          <a:xfrm>
            <a:off x="7200900" y="2970213"/>
            <a:ext cx="1555750" cy="2592387"/>
            <a:chOff x="4536" y="1871"/>
            <a:chExt cx="980" cy="1633"/>
          </a:xfrm>
        </p:grpSpPr>
        <p:sp>
          <p:nvSpPr>
            <p:cNvPr id="17" name="Line 16"/>
            <p:cNvSpPr>
              <a:spLocks noChangeShapeType="1"/>
            </p:cNvSpPr>
            <p:nvPr/>
          </p:nvSpPr>
          <p:spPr bwMode="auto">
            <a:xfrm>
              <a:off x="5136" y="2304"/>
              <a:ext cx="0" cy="1200"/>
            </a:xfrm>
            <a:prstGeom prst="line">
              <a:avLst/>
            </a:prstGeom>
            <a:noFill/>
            <a:ln w="50800">
              <a:solidFill>
                <a:srgbClr val="FAFD00"/>
              </a:solidFill>
              <a:round/>
              <a:headEnd type="stealth" w="med" len="lg"/>
              <a:tailEnd type="none" w="sm" len="sm"/>
            </a:ln>
            <a:effectLst/>
          </p:spPr>
          <p:txBody>
            <a:bodyPr wrap="none" anchor="ctr"/>
            <a:lstStyle/>
            <a:p>
              <a:endParaRPr lang="en-CA"/>
            </a:p>
          </p:txBody>
        </p:sp>
        <p:sp>
          <p:nvSpPr>
            <p:cNvPr id="18" name="Rectangle 17"/>
            <p:cNvSpPr>
              <a:spLocks noChangeArrowheads="1"/>
            </p:cNvSpPr>
            <p:nvPr/>
          </p:nvSpPr>
          <p:spPr bwMode="auto">
            <a:xfrm>
              <a:off x="4536" y="1871"/>
              <a:ext cx="980" cy="404"/>
            </a:xfrm>
            <a:prstGeom prst="rect">
              <a:avLst/>
            </a:prstGeom>
            <a:solidFill>
              <a:schemeClr val="accent2"/>
            </a:solidFill>
            <a:ln w="9525">
              <a:noFill/>
              <a:miter lim="800000"/>
              <a:headEnd/>
              <a:tailEnd/>
            </a:ln>
            <a:effectLst/>
          </p:spPr>
          <p:txBody>
            <a:bodyPr wrap="none" lIns="92075" tIns="46038" rIns="92075" bIns="46038">
              <a:spAutoFit/>
            </a:bodyPr>
            <a:lstStyle/>
            <a:p>
              <a:r>
                <a:rPr lang="en-US" sz="3600">
                  <a:solidFill>
                    <a:srgbClr val="081D58"/>
                  </a:solidFill>
                  <a:latin typeface="Times New Roman" pitchFamily="18" charset="0"/>
                </a:rPr>
                <a:t>Modify</a:t>
              </a:r>
            </a:p>
          </p:txBody>
        </p:sp>
      </p:grpSp>
      <p:sp>
        <p:nvSpPr>
          <p:cNvPr id="19" name="AutoShape 19"/>
          <p:cNvSpPr>
            <a:spLocks noChangeArrowheads="1"/>
          </p:cNvSpPr>
          <p:nvPr/>
        </p:nvSpPr>
        <p:spPr bwMode="auto">
          <a:xfrm>
            <a:off x="768350" y="615950"/>
            <a:ext cx="3187700" cy="3721100"/>
          </a:xfrm>
          <a:prstGeom prst="roundRect">
            <a:avLst>
              <a:gd name="adj" fmla="val 12495"/>
            </a:avLst>
          </a:prstGeom>
          <a:solidFill>
            <a:schemeClr val="tx1"/>
          </a:solidFill>
          <a:ln w="12700">
            <a:solidFill>
              <a:schemeClr val="bg2"/>
            </a:solidFill>
            <a:round/>
            <a:headEnd/>
            <a:tailEnd/>
          </a:ln>
          <a:effectLst/>
        </p:spPr>
        <p:txBody>
          <a:bodyPr wrap="none" anchor="ctr"/>
          <a:lstStyle/>
          <a:p>
            <a:endParaRPr lang="en-CA"/>
          </a:p>
        </p:txBody>
      </p:sp>
      <p:sp>
        <p:nvSpPr>
          <p:cNvPr id="20" name="Rectangle 20"/>
          <p:cNvSpPr>
            <a:spLocks noChangeArrowheads="1"/>
          </p:cNvSpPr>
          <p:nvPr/>
        </p:nvSpPr>
        <p:spPr bwMode="auto">
          <a:xfrm>
            <a:off x="892175" y="1335088"/>
            <a:ext cx="2341563"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Observations</a:t>
            </a:r>
          </a:p>
        </p:txBody>
      </p:sp>
      <p:sp>
        <p:nvSpPr>
          <p:cNvPr id="21" name="Rectangle 21"/>
          <p:cNvSpPr>
            <a:spLocks noChangeArrowheads="1"/>
          </p:cNvSpPr>
          <p:nvPr/>
        </p:nvSpPr>
        <p:spPr bwMode="auto">
          <a:xfrm>
            <a:off x="892175" y="2249488"/>
            <a:ext cx="2025650"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Hypothesis</a:t>
            </a:r>
          </a:p>
        </p:txBody>
      </p:sp>
      <p:sp>
        <p:nvSpPr>
          <p:cNvPr id="22" name="Rectangle 22"/>
          <p:cNvSpPr>
            <a:spLocks noChangeArrowheads="1"/>
          </p:cNvSpPr>
          <p:nvPr/>
        </p:nvSpPr>
        <p:spPr bwMode="auto">
          <a:xfrm>
            <a:off x="892175" y="3087688"/>
            <a:ext cx="2092325" cy="592137"/>
          </a:xfrm>
          <a:prstGeom prst="rect">
            <a:avLst/>
          </a:prstGeom>
          <a:solidFill>
            <a:schemeClr val="tx2"/>
          </a:solidFill>
          <a:ln w="12700">
            <a:solidFill>
              <a:schemeClr val="bg2"/>
            </a:solidFill>
            <a:miter lim="800000"/>
            <a:headEnd/>
            <a:tailEnd/>
          </a:ln>
          <a:effectLst/>
        </p:spPr>
        <p:txBody>
          <a:bodyPr wrap="none" lIns="92075" tIns="46038" rIns="92075" bIns="46038">
            <a:spAutoFit/>
          </a:bodyPr>
          <a:lstStyle/>
          <a:p>
            <a:r>
              <a:rPr lang="en-US" sz="3200">
                <a:solidFill>
                  <a:schemeClr val="bg2"/>
                </a:solidFill>
                <a:latin typeface="Times New Roman" pitchFamily="18" charset="0"/>
              </a:rPr>
              <a:t>Experiment</a:t>
            </a:r>
          </a:p>
        </p:txBody>
      </p:sp>
      <p:sp>
        <p:nvSpPr>
          <p:cNvPr id="23" name="Line 23"/>
          <p:cNvSpPr>
            <a:spLocks noChangeShapeType="1"/>
          </p:cNvSpPr>
          <p:nvPr/>
        </p:nvSpPr>
        <p:spPr bwMode="auto">
          <a:xfrm>
            <a:off x="1981200" y="18288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24" name="Line 24"/>
          <p:cNvSpPr>
            <a:spLocks noChangeShapeType="1"/>
          </p:cNvSpPr>
          <p:nvPr/>
        </p:nvSpPr>
        <p:spPr bwMode="auto">
          <a:xfrm>
            <a:off x="1981200" y="2743200"/>
            <a:ext cx="0" cy="457200"/>
          </a:xfrm>
          <a:prstGeom prst="line">
            <a:avLst/>
          </a:prstGeom>
          <a:noFill/>
          <a:ln w="50800">
            <a:solidFill>
              <a:schemeClr val="bg2"/>
            </a:solidFill>
            <a:round/>
            <a:headEnd type="none" w="sm" len="sm"/>
            <a:tailEnd type="stealth" w="med" len="lg"/>
          </a:ln>
          <a:effectLst/>
        </p:spPr>
        <p:txBody>
          <a:bodyPr wrap="none" anchor="ctr"/>
          <a:lstStyle/>
          <a:p>
            <a:endParaRPr lang="en-CA"/>
          </a:p>
        </p:txBody>
      </p:sp>
      <p:sp>
        <p:nvSpPr>
          <p:cNvPr id="25" name="Arc 25"/>
          <p:cNvSpPr>
            <a:spLocks/>
          </p:cNvSpPr>
          <p:nvPr/>
        </p:nvSpPr>
        <p:spPr bwMode="auto">
          <a:xfrm>
            <a:off x="1995488" y="992188"/>
            <a:ext cx="1663700" cy="2971800"/>
          </a:xfrm>
          <a:custGeom>
            <a:avLst/>
            <a:gdLst>
              <a:gd name="G0" fmla="+- 16061 0 0"/>
              <a:gd name="G1" fmla="+- 21600 0 0"/>
              <a:gd name="G2" fmla="+- 21600 0 0"/>
              <a:gd name="T0" fmla="*/ 789 w 37661"/>
              <a:gd name="T1" fmla="*/ 6325 h 43200"/>
              <a:gd name="T2" fmla="*/ 0 w 37661"/>
              <a:gd name="T3" fmla="*/ 36043 h 43200"/>
              <a:gd name="T4" fmla="*/ 16061 w 37661"/>
              <a:gd name="T5" fmla="*/ 21600 h 43200"/>
            </a:gdLst>
            <a:ahLst/>
            <a:cxnLst>
              <a:cxn ang="0">
                <a:pos x="T0" y="T1"/>
              </a:cxn>
              <a:cxn ang="0">
                <a:pos x="T2" y="T3"/>
              </a:cxn>
              <a:cxn ang="0">
                <a:pos x="T4" y="T5"/>
              </a:cxn>
            </a:cxnLst>
            <a:rect l="0" t="0" r="r" b="b"/>
            <a:pathLst>
              <a:path w="37661" h="43200" fill="none" extrusionOk="0">
                <a:moveTo>
                  <a:pt x="788" y="6324"/>
                </a:moveTo>
                <a:cubicBezTo>
                  <a:pt x="4839" y="2275"/>
                  <a:pt x="10333" y="-1"/>
                  <a:pt x="16061" y="0"/>
                </a:cubicBezTo>
                <a:cubicBezTo>
                  <a:pt x="27990" y="0"/>
                  <a:pt x="37661" y="9670"/>
                  <a:pt x="37661" y="21600"/>
                </a:cubicBezTo>
                <a:cubicBezTo>
                  <a:pt x="37661" y="33529"/>
                  <a:pt x="27990" y="43200"/>
                  <a:pt x="16061" y="43200"/>
                </a:cubicBezTo>
                <a:cubicBezTo>
                  <a:pt x="9934" y="43200"/>
                  <a:pt x="4096" y="40598"/>
                  <a:pt x="-1" y="36043"/>
                </a:cubicBezTo>
              </a:path>
              <a:path w="37661" h="43200" stroke="0" extrusionOk="0">
                <a:moveTo>
                  <a:pt x="788" y="6324"/>
                </a:moveTo>
                <a:cubicBezTo>
                  <a:pt x="4839" y="2275"/>
                  <a:pt x="10333" y="-1"/>
                  <a:pt x="16061" y="0"/>
                </a:cubicBezTo>
                <a:cubicBezTo>
                  <a:pt x="27990" y="0"/>
                  <a:pt x="37661" y="9670"/>
                  <a:pt x="37661" y="21600"/>
                </a:cubicBezTo>
                <a:cubicBezTo>
                  <a:pt x="37661" y="33529"/>
                  <a:pt x="27990" y="43200"/>
                  <a:pt x="16061" y="43200"/>
                </a:cubicBezTo>
                <a:cubicBezTo>
                  <a:pt x="9934" y="43200"/>
                  <a:pt x="4096" y="40598"/>
                  <a:pt x="-1" y="36043"/>
                </a:cubicBezTo>
                <a:lnTo>
                  <a:pt x="16061" y="21600"/>
                </a:lnTo>
                <a:close/>
              </a:path>
            </a:pathLst>
          </a:custGeom>
          <a:noFill/>
          <a:ln w="50800" cap="rnd">
            <a:solidFill>
              <a:schemeClr val="bg2"/>
            </a:solidFill>
            <a:round/>
            <a:headEnd type="stealth" w="med" len="lg"/>
            <a:tailEnd type="none" w="sm" len="sm"/>
          </a:ln>
          <a:effectLst/>
        </p:spPr>
        <p:txBody>
          <a:bodyPr wrap="none" anchor="ctr"/>
          <a:lstStyle/>
          <a:p>
            <a:endParaRPr lang="en-CA"/>
          </a:p>
        </p:txBody>
      </p:sp>
      <p:sp>
        <p:nvSpPr>
          <p:cNvPr id="26" name="Line 26"/>
          <p:cNvSpPr>
            <a:spLocks noChangeShapeType="1"/>
          </p:cNvSpPr>
          <p:nvPr/>
        </p:nvSpPr>
        <p:spPr bwMode="auto">
          <a:xfrm>
            <a:off x="8153400" y="1447800"/>
            <a:ext cx="0" cy="1524000"/>
          </a:xfrm>
          <a:prstGeom prst="line">
            <a:avLst/>
          </a:prstGeom>
          <a:noFill/>
          <a:ln w="50800" cap="rnd">
            <a:solidFill>
              <a:srgbClr val="FAFD00"/>
            </a:solidFill>
            <a:round/>
            <a:headEnd type="none" w="sm" len="sm"/>
            <a:tailEnd type="none" w="sm" len="sm"/>
          </a:ln>
          <a:effectLst/>
        </p:spPr>
        <p:txBody>
          <a:bodyPr wrap="none" anchor="ctr"/>
          <a:lstStyle/>
          <a:p>
            <a:endParaRPr lang="en-CA"/>
          </a:p>
        </p:txBody>
      </p:sp>
      <p:sp>
        <p:nvSpPr>
          <p:cNvPr id="27" name="Arc 27"/>
          <p:cNvSpPr>
            <a:spLocks/>
          </p:cNvSpPr>
          <p:nvPr/>
        </p:nvSpPr>
        <p:spPr bwMode="auto">
          <a:xfrm>
            <a:off x="6046788" y="519113"/>
            <a:ext cx="2108200" cy="930275"/>
          </a:xfrm>
          <a:custGeom>
            <a:avLst/>
            <a:gdLst>
              <a:gd name="G0" fmla="+- 21600 0 0"/>
              <a:gd name="G1" fmla="+- 21600 0 0"/>
              <a:gd name="G2" fmla="+- 21600 0 0"/>
              <a:gd name="T0" fmla="*/ 0 w 43200"/>
              <a:gd name="T1" fmla="*/ 21562 h 21976"/>
              <a:gd name="T2" fmla="*/ 43197 w 43200"/>
              <a:gd name="T3" fmla="*/ 21976 h 21976"/>
              <a:gd name="T4" fmla="*/ 21600 w 43200"/>
              <a:gd name="T5" fmla="*/ 21600 h 21976"/>
            </a:gdLst>
            <a:ahLst/>
            <a:cxnLst>
              <a:cxn ang="0">
                <a:pos x="T0" y="T1"/>
              </a:cxn>
              <a:cxn ang="0">
                <a:pos x="T2" y="T3"/>
              </a:cxn>
              <a:cxn ang="0">
                <a:pos x="T4" y="T5"/>
              </a:cxn>
            </a:cxnLst>
            <a:rect l="0" t="0" r="r" b="b"/>
            <a:pathLst>
              <a:path w="43200" h="21976" fill="none" extrusionOk="0">
                <a:moveTo>
                  <a:pt x="0" y="21562"/>
                </a:moveTo>
                <a:cubicBezTo>
                  <a:pt x="20" y="9647"/>
                  <a:pt x="9685" y="-1"/>
                  <a:pt x="21600" y="0"/>
                </a:cubicBezTo>
                <a:cubicBezTo>
                  <a:pt x="33529" y="0"/>
                  <a:pt x="43200" y="9670"/>
                  <a:pt x="43200" y="21600"/>
                </a:cubicBezTo>
                <a:cubicBezTo>
                  <a:pt x="43200" y="21725"/>
                  <a:pt x="43198" y="21850"/>
                  <a:pt x="43196" y="21975"/>
                </a:cubicBezTo>
              </a:path>
              <a:path w="43200" h="21976" stroke="0" extrusionOk="0">
                <a:moveTo>
                  <a:pt x="0" y="21562"/>
                </a:moveTo>
                <a:cubicBezTo>
                  <a:pt x="20" y="9647"/>
                  <a:pt x="9685" y="-1"/>
                  <a:pt x="21600" y="0"/>
                </a:cubicBezTo>
                <a:cubicBezTo>
                  <a:pt x="33529" y="0"/>
                  <a:pt x="43200" y="9670"/>
                  <a:pt x="43200" y="21600"/>
                </a:cubicBezTo>
                <a:cubicBezTo>
                  <a:pt x="43200" y="21725"/>
                  <a:pt x="43198" y="21850"/>
                  <a:pt x="43196" y="21975"/>
                </a:cubicBezTo>
                <a:lnTo>
                  <a:pt x="21600" y="21600"/>
                </a:lnTo>
                <a:close/>
              </a:path>
            </a:pathLst>
          </a:custGeom>
          <a:noFill/>
          <a:ln w="50800" cap="rnd">
            <a:solidFill>
              <a:srgbClr val="FAFD00"/>
            </a:solidFill>
            <a:round/>
            <a:headEnd type="stealth" w="med" len="lg"/>
            <a:tailEnd type="none" w="sm" len="sm"/>
          </a:ln>
          <a:effectLst/>
        </p:spPr>
        <p:txBody>
          <a:bodyPr wrap="none" anchor="ctr"/>
          <a:lstStyle/>
          <a:p>
            <a:endParaRPr lang="en-CA"/>
          </a:p>
        </p:txBody>
      </p:sp>
      <p:sp>
        <p:nvSpPr>
          <p:cNvPr id="28" name="Slide Number Placeholder 27"/>
          <p:cNvSpPr>
            <a:spLocks noGrp="1"/>
          </p:cNvSpPr>
          <p:nvPr>
            <p:ph type="sldNum" sz="quarter" idx="12"/>
          </p:nvPr>
        </p:nvSpPr>
        <p:spPr/>
        <p:txBody>
          <a:bodyPr/>
          <a:lstStyle/>
          <a:p>
            <a:fld id="{05C017BB-6C07-43BD-85AE-4FDFF540ACFF}" type="slidenum">
              <a:rPr lang="en-US" smtClean="0"/>
              <a:pPr/>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500"/>
                            </p:stCondLst>
                            <p:childTnLst>
                              <p:par>
                                <p:cTn id="29" presetID="22" presetClass="entr" presetSubtype="4"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down)">
                                      <p:cBhvr>
                                        <p:cTn id="36" dur="500"/>
                                        <p:tgtEl>
                                          <p:spTgt spid="26"/>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04800"/>
            <a:ext cx="7010400" cy="6675674"/>
          </a:xfrm>
          <a:prstGeom prst="rect">
            <a:avLst/>
          </a:prstGeom>
        </p:spPr>
        <p:txBody>
          <a:bodyPr wrap="square">
            <a:spAutoFit/>
          </a:bodyPr>
          <a:lstStyle/>
          <a:p>
            <a:pPr marL="342900" lvl="0" indent="-342900" eaLnBrk="1" hangingPunct="1">
              <a:lnSpc>
                <a:spcPct val="90000"/>
              </a:lnSpc>
              <a:spcBef>
                <a:spcPct val="20000"/>
              </a:spcBef>
              <a:buClr>
                <a:schemeClr val="hlink"/>
              </a:buClr>
              <a:buSzPct val="60000"/>
              <a:buFont typeface="Wingdings" pitchFamily="2" charset="2"/>
              <a:buChar char="n"/>
              <a:defRPr/>
            </a:pPr>
            <a:r>
              <a:rPr lang="en-US" sz="2800" b="1" kern="0" dirty="0" smtClean="0">
                <a:solidFill>
                  <a:srgbClr val="FFC000"/>
                </a:solidFill>
                <a:effectLst>
                  <a:outerShdw blurRad="38100" dist="38100" dir="2700000" algn="tl">
                    <a:srgbClr val="000000"/>
                  </a:outerShdw>
                </a:effectLst>
              </a:rPr>
              <a:t>Scientific law</a:t>
            </a:r>
            <a:r>
              <a:rPr lang="en-US" sz="2800" kern="0" dirty="0" smtClean="0">
                <a:effectLst>
                  <a:outerShdw blurRad="38100" dist="38100" dir="2700000" algn="tl">
                    <a:srgbClr val="000000"/>
                  </a:outerShdw>
                </a:effectLst>
              </a:rPr>
              <a:t>: experimental outcome that has been observed so many times by scientists that they are convinced that it will always happen. Laws usually involve mathematical relationships (equations) that allow us to predict values. </a:t>
            </a:r>
          </a:p>
          <a:p>
            <a:pPr marL="342900" lvl="0" indent="-342900" eaLnBrk="1" hangingPunct="1">
              <a:lnSpc>
                <a:spcPct val="90000"/>
              </a:lnSpc>
              <a:spcBef>
                <a:spcPct val="20000"/>
              </a:spcBef>
              <a:buClr>
                <a:schemeClr val="hlink"/>
              </a:buClr>
              <a:buSzPct val="60000"/>
              <a:buFont typeface="Wingdings" pitchFamily="2" charset="2"/>
              <a:buChar char="n"/>
              <a:defRPr/>
            </a:pPr>
            <a:endParaRPr lang="en-US" sz="1000" kern="0" dirty="0" smtClean="0">
              <a:effectLst>
                <a:outerShdw blurRad="38100" dist="38100" dir="2700000" algn="tl">
                  <a:srgbClr val="000000"/>
                </a:outerShdw>
              </a:effectLst>
            </a:endParaRPr>
          </a:p>
          <a:p>
            <a:pPr marL="342900" lvl="0" indent="-342900" eaLnBrk="1" hangingPunct="1">
              <a:lnSpc>
                <a:spcPct val="90000"/>
              </a:lnSpc>
              <a:spcBef>
                <a:spcPct val="20000"/>
              </a:spcBef>
              <a:buClr>
                <a:schemeClr val="hlink"/>
              </a:buClr>
              <a:buSzPct val="60000"/>
              <a:buFont typeface="Wingdings" pitchFamily="2" charset="2"/>
              <a:buChar char="n"/>
              <a:defRPr/>
            </a:pPr>
            <a:r>
              <a:rPr lang="en-US" sz="2800" kern="0" dirty="0" smtClean="0">
                <a:effectLst>
                  <a:outerShdw blurRad="38100" dist="38100" dir="2700000" algn="tl">
                    <a:srgbClr val="000000"/>
                  </a:outerShdw>
                </a:effectLst>
              </a:rPr>
              <a:t>Law of universal gravitation – two masses attract each other – allows us to calculate the weight of an object.</a:t>
            </a:r>
          </a:p>
          <a:p>
            <a:pPr marL="342900" lvl="0" indent="-342900" eaLnBrk="1" hangingPunct="1">
              <a:lnSpc>
                <a:spcPct val="90000"/>
              </a:lnSpc>
              <a:spcBef>
                <a:spcPct val="20000"/>
              </a:spcBef>
              <a:buClr>
                <a:schemeClr val="hlink"/>
              </a:buClr>
              <a:buSzPct val="60000"/>
              <a:buFont typeface="Wingdings" pitchFamily="2" charset="2"/>
              <a:buChar char="n"/>
              <a:defRPr/>
            </a:pPr>
            <a:endParaRPr lang="en-US" sz="1000" kern="0" dirty="0" smtClean="0">
              <a:effectLst>
                <a:outerShdw blurRad="38100" dist="38100" dir="2700000" algn="tl">
                  <a:srgbClr val="000000"/>
                </a:outerShdw>
              </a:effectLst>
            </a:endParaRPr>
          </a:p>
          <a:p>
            <a:pPr marL="342900" lvl="0" indent="-342900" eaLnBrk="1" hangingPunct="1">
              <a:lnSpc>
                <a:spcPct val="90000"/>
              </a:lnSpc>
              <a:spcBef>
                <a:spcPct val="20000"/>
              </a:spcBef>
              <a:buClr>
                <a:schemeClr val="hlink"/>
              </a:buClr>
              <a:buSzPct val="60000"/>
              <a:buFont typeface="Wingdings" pitchFamily="2" charset="2"/>
              <a:buChar char="n"/>
              <a:defRPr/>
            </a:pPr>
            <a:r>
              <a:rPr lang="en-US" sz="2800" kern="0" dirty="0" smtClean="0">
                <a:effectLst>
                  <a:outerShdw blurRad="38100" dist="38100" dir="2700000" algn="tl">
                    <a:srgbClr val="000000"/>
                  </a:outerShdw>
                </a:effectLst>
              </a:rPr>
              <a:t>Gas laws allow us to calculate (predict) volume and pressure of gasses at different temperatures.</a:t>
            </a:r>
          </a:p>
          <a:p>
            <a:pPr marL="342900" lvl="0" indent="-342900" eaLnBrk="1" hangingPunct="1">
              <a:lnSpc>
                <a:spcPct val="90000"/>
              </a:lnSpc>
              <a:spcBef>
                <a:spcPct val="20000"/>
              </a:spcBef>
              <a:buClr>
                <a:schemeClr val="hlink"/>
              </a:buClr>
              <a:buSzPct val="60000"/>
              <a:buFont typeface="Wingdings" pitchFamily="2" charset="2"/>
              <a:buChar char="n"/>
              <a:defRPr/>
            </a:pPr>
            <a:endParaRPr lang="en-US" sz="1000" kern="0" dirty="0" smtClean="0">
              <a:effectLst>
                <a:outerShdw blurRad="38100" dist="38100" dir="2700000" algn="tl">
                  <a:srgbClr val="000000"/>
                </a:outerShdw>
              </a:effectLst>
            </a:endParaRPr>
          </a:p>
          <a:p>
            <a:pPr marL="342900" lvl="0" indent="-342900" eaLnBrk="1" hangingPunct="1">
              <a:lnSpc>
                <a:spcPct val="90000"/>
              </a:lnSpc>
              <a:spcBef>
                <a:spcPct val="20000"/>
              </a:spcBef>
              <a:buClr>
                <a:schemeClr val="hlink"/>
              </a:buClr>
              <a:buSzPct val="60000"/>
              <a:buFont typeface="Wingdings" pitchFamily="2" charset="2"/>
              <a:buChar char="n"/>
              <a:defRPr/>
            </a:pPr>
            <a:r>
              <a:rPr lang="en-US" sz="2800" kern="0" dirty="0" smtClean="0">
                <a:effectLst>
                  <a:outerShdw blurRad="38100" dist="38100" dir="2700000" algn="tl">
                    <a:srgbClr val="000000"/>
                  </a:outerShdw>
                </a:effectLst>
              </a:rPr>
              <a:t>Laws allow us to predict </a:t>
            </a:r>
            <a:r>
              <a:rPr lang="en-US" sz="2800" b="1" kern="0" dirty="0" smtClean="0">
                <a:solidFill>
                  <a:srgbClr val="FFC000"/>
                </a:solidFill>
                <a:effectLst>
                  <a:outerShdw blurRad="38100" dist="38100" dir="2700000" algn="tl">
                    <a:srgbClr val="000000"/>
                  </a:outerShdw>
                </a:effectLst>
              </a:rPr>
              <a:t>how</a:t>
            </a:r>
            <a:r>
              <a:rPr lang="en-US" sz="2800" kern="0" dirty="0" smtClean="0">
                <a:effectLst>
                  <a:outerShdw blurRad="38100" dist="38100" dir="2700000" algn="tl">
                    <a:srgbClr val="000000"/>
                  </a:outerShdw>
                </a:effectLst>
              </a:rPr>
              <a:t> a system will behave.</a:t>
            </a:r>
          </a:p>
        </p:txBody>
      </p:sp>
      <p:pic>
        <p:nvPicPr>
          <p:cNvPr id="3" name="Picture 4" descr="gravity"/>
          <p:cNvPicPr>
            <a:picLocks noChangeAspect="1" noChangeArrowheads="1"/>
          </p:cNvPicPr>
          <p:nvPr/>
        </p:nvPicPr>
        <p:blipFill>
          <a:blip r:embed="rId2" cstate="print"/>
          <a:srcRect/>
          <a:stretch>
            <a:fillRect/>
          </a:stretch>
        </p:blipFill>
        <p:spPr bwMode="auto">
          <a:xfrm>
            <a:off x="6915912" y="2057400"/>
            <a:ext cx="2228088" cy="3276600"/>
          </a:xfrm>
          <a:prstGeom prst="rect">
            <a:avLst/>
          </a:prstGeom>
          <a:noFill/>
        </p:spPr>
      </p:pic>
      <p:sp>
        <p:nvSpPr>
          <p:cNvPr id="4" name="Slide Number Placeholder 3"/>
          <p:cNvSpPr>
            <a:spLocks noGrp="1"/>
          </p:cNvSpPr>
          <p:nvPr>
            <p:ph type="sldNum" sz="quarter" idx="12"/>
          </p:nvPr>
        </p:nvSpPr>
        <p:spPr/>
        <p:txBody>
          <a:bodyPr/>
          <a:lstStyle/>
          <a:p>
            <a:fld id="{05C017BB-6C07-43BD-85AE-4FDFF540ACFF}"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90971"/>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05C017BB-6C07-43BD-85AE-4FDFF540ACFF}"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228600"/>
            <a:ext cx="7772400" cy="6096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smtClean="0">
                <a:ln>
                  <a:noFill/>
                </a:ln>
                <a:solidFill>
                  <a:schemeClr val="tx2"/>
                </a:solidFill>
                <a:effectLst>
                  <a:outerShdw blurRad="38100" dist="38100" dir="2700000" algn="tl">
                    <a:srgbClr val="000000"/>
                  </a:outerShdw>
                </a:effectLst>
                <a:uLnTx/>
                <a:uFillTx/>
                <a:latin typeface="+mj-lt"/>
                <a:ea typeface="+mj-ea"/>
                <a:cs typeface="+mj-cs"/>
              </a:rPr>
              <a:t>A science inquiry…</a:t>
            </a:r>
          </a:p>
        </p:txBody>
      </p:sp>
      <p:sp>
        <p:nvSpPr>
          <p:cNvPr id="3" name="Rectangle 3"/>
          <p:cNvSpPr txBox="1">
            <a:spLocks noChangeArrowheads="1"/>
          </p:cNvSpPr>
          <p:nvPr/>
        </p:nvSpPr>
        <p:spPr>
          <a:xfrm>
            <a:off x="304800" y="990600"/>
            <a:ext cx="8534400" cy="7620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Chorus howling in wolves</a:t>
            </a:r>
          </a:p>
        </p:txBody>
      </p:sp>
      <p:pic>
        <p:nvPicPr>
          <p:cNvPr id="4" name="Picture 4" descr="Spring_Chorus_Howl2"/>
          <p:cNvPicPr>
            <a:picLocks noChangeAspect="1" noChangeArrowheads="1"/>
          </p:cNvPicPr>
          <p:nvPr/>
        </p:nvPicPr>
        <p:blipFill>
          <a:blip r:embed="rId2" cstate="print"/>
          <a:srcRect/>
          <a:stretch>
            <a:fillRect/>
          </a:stretch>
        </p:blipFill>
        <p:spPr>
          <a:xfrm>
            <a:off x="228600" y="1600200"/>
            <a:ext cx="7772400" cy="5156816"/>
          </a:xfrm>
          <a:prstGeom prst="rect">
            <a:avLst/>
          </a:prstGeom>
          <a:noFill/>
          <a:ln/>
        </p:spPr>
      </p:pic>
      <p:sp>
        <p:nvSpPr>
          <p:cNvPr id="5" name="Slide Number Placeholder 4"/>
          <p:cNvSpPr>
            <a:spLocks noGrp="1"/>
          </p:cNvSpPr>
          <p:nvPr>
            <p:ph type="sldNum" sz="quarter" idx="12"/>
          </p:nvPr>
        </p:nvSpPr>
        <p:spPr/>
        <p:txBody>
          <a:bodyPr/>
          <a:lstStyle/>
          <a:p>
            <a:fld id="{05C017BB-6C07-43BD-85AE-4FDFF540ACFF}"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76200"/>
            <a:ext cx="7772400" cy="11430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rgbClr val="66FF66"/>
                </a:solidFill>
                <a:effectLst>
                  <a:outerShdw blurRad="38100" dist="38100" dir="2700000" algn="tl">
                    <a:srgbClr val="000000"/>
                  </a:outerShdw>
                </a:effectLst>
                <a:uLnTx/>
                <a:uFillTx/>
                <a:latin typeface="+mj-lt"/>
                <a:ea typeface="+mj-ea"/>
                <a:cs typeface="+mj-cs"/>
              </a:rPr>
              <a:t>Science Inquiry?</a:t>
            </a:r>
          </a:p>
        </p:txBody>
      </p:sp>
      <p:sp>
        <p:nvSpPr>
          <p:cNvPr id="3" name="Rectangle 3"/>
          <p:cNvSpPr txBox="1">
            <a:spLocks noChangeArrowheads="1"/>
          </p:cNvSpPr>
          <p:nvPr/>
        </p:nvSpPr>
        <p:spPr>
          <a:xfrm>
            <a:off x="0" y="914400"/>
            <a:ext cx="7772400" cy="6096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r>
              <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hlinkClick r:id="rId3"/>
              </a:rPr>
              <a:t>http://www.pbs.org/wgbh/nova/wolves/howl.html</a:t>
            </a:r>
            <a:endPar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endPar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endParaRPr kumimoji="0" lang="en-US" sz="20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endParaRPr kumimoji="0" lang="en-US" sz="1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Tx/>
              <a:buNone/>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Char char="n"/>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pic>
        <p:nvPicPr>
          <p:cNvPr id="4" name="Picture 5" descr="howlconfront"/>
          <p:cNvPicPr>
            <a:picLocks noChangeAspect="1" noChangeArrowheads="1"/>
          </p:cNvPicPr>
          <p:nvPr/>
        </p:nvPicPr>
        <p:blipFill>
          <a:blip r:embed="rId4" cstate="print"/>
          <a:srcRect/>
          <a:stretch>
            <a:fillRect/>
          </a:stretch>
        </p:blipFill>
        <p:spPr bwMode="auto">
          <a:xfrm>
            <a:off x="5562600" y="1600200"/>
            <a:ext cx="3006725" cy="4876800"/>
          </a:xfrm>
          <a:prstGeom prst="rect">
            <a:avLst/>
          </a:prstGeom>
          <a:noFill/>
        </p:spPr>
      </p:pic>
      <p:pic>
        <p:nvPicPr>
          <p:cNvPr id="5" name="confront.avi">
            <a:hlinkClick r:id="" action="ppaction://media"/>
          </p:cNvPr>
          <p:cNvPicPr>
            <a:picLocks noRot="1" noChangeAspect="1" noChangeArrowheads="1"/>
          </p:cNvPicPr>
          <p:nvPr>
            <a:videoFile r:link="rId1"/>
          </p:nvPr>
        </p:nvPicPr>
        <p:blipFill>
          <a:blip r:embed="rId5" cstate="print"/>
          <a:srcRect/>
          <a:stretch>
            <a:fillRect/>
          </a:stretch>
        </p:blipFill>
        <p:spPr bwMode="auto">
          <a:xfrm>
            <a:off x="457200" y="2133600"/>
            <a:ext cx="4419600" cy="3314700"/>
          </a:xfrm>
          <a:prstGeom prst="rect">
            <a:avLst/>
          </a:prstGeom>
          <a:noFill/>
        </p:spPr>
      </p:pic>
      <p:sp>
        <p:nvSpPr>
          <p:cNvPr id="6" name="Slide Number Placeholder 5"/>
          <p:cNvSpPr>
            <a:spLocks noGrp="1"/>
          </p:cNvSpPr>
          <p:nvPr>
            <p:ph type="sldNum" sz="quarter" idx="12"/>
          </p:nvPr>
        </p:nvSpPr>
        <p:spPr/>
        <p:txBody>
          <a:bodyPr/>
          <a:lstStyle/>
          <a:p>
            <a:fld id="{05C017BB-6C07-43BD-85AE-4FDFF540ACFF}" type="slidenum">
              <a:rPr lang="en-US" smtClean="0"/>
              <a:pPr/>
              <a:t>25</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76200"/>
            <a:ext cx="6195927" cy="7201972"/>
          </a:xfrm>
          <a:prstGeom prst="rect">
            <a:avLst/>
          </a:prstGeom>
          <a:noFill/>
        </p:spPr>
        <p:txBody>
          <a:bodyPr wrap="none" rtlCol="0">
            <a:spAutoFit/>
          </a:bodyPr>
          <a:lstStyle/>
          <a:p>
            <a:r>
              <a:rPr lang="en-US" sz="6600" dirty="0" smtClean="0"/>
              <a:t>T</a:t>
            </a:r>
          </a:p>
          <a:p>
            <a:r>
              <a:rPr lang="en-US" sz="6600" dirty="0" smtClean="0"/>
              <a:t>	h</a:t>
            </a:r>
          </a:p>
          <a:p>
            <a:r>
              <a:rPr lang="en-US" sz="6600" dirty="0" smtClean="0"/>
              <a:t>		e</a:t>
            </a:r>
          </a:p>
          <a:p>
            <a:endParaRPr lang="en-US" sz="6600" dirty="0" smtClean="0"/>
          </a:p>
          <a:p>
            <a:r>
              <a:rPr lang="en-US" sz="6600" dirty="0" smtClean="0"/>
              <a:t>				E</a:t>
            </a:r>
          </a:p>
          <a:p>
            <a:r>
              <a:rPr lang="en-US" sz="6600" dirty="0" smtClean="0"/>
              <a:t>					n</a:t>
            </a:r>
          </a:p>
          <a:p>
            <a:r>
              <a:rPr lang="en-US" sz="6600" dirty="0" smtClean="0"/>
              <a:t>						d</a:t>
            </a:r>
            <a:endParaRPr lang="en-CA" sz="6600" dirty="0"/>
          </a:p>
        </p:txBody>
      </p:sp>
      <p:sp>
        <p:nvSpPr>
          <p:cNvPr id="3" name="Slide Number Placeholder 2"/>
          <p:cNvSpPr>
            <a:spLocks noGrp="1"/>
          </p:cNvSpPr>
          <p:nvPr>
            <p:ph type="sldNum" sz="quarter" idx="12"/>
          </p:nvPr>
        </p:nvSpPr>
        <p:spPr/>
        <p:txBody>
          <a:bodyPr/>
          <a:lstStyle/>
          <a:p>
            <a:fld id="{05C017BB-6C07-43BD-85AE-4FDFF540ACFF}"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C017BB-6C07-43BD-85AE-4FDFF540ACFF}" type="slidenum">
              <a:rPr lang="en-US" smtClean="0"/>
              <a:pPr/>
              <a:t>27</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838200" y="762000"/>
            <a:ext cx="6781800" cy="457200"/>
          </a:xfrm>
          <a:prstGeom prst="rect">
            <a:avLst/>
          </a:prstGeom>
          <a:noFill/>
          <a:ln w="9525">
            <a:noFill/>
            <a:miter lim="800000"/>
            <a:headEnd/>
            <a:tailEnd/>
          </a:ln>
          <a:effectLst/>
        </p:spPr>
        <p:txBody>
          <a:bodyPr>
            <a:spAutoFit/>
          </a:bodyPr>
          <a:lstStyle/>
          <a:p>
            <a:pPr eaLnBrk="1" hangingPunct="1"/>
            <a:endParaRPr lang="en-US" sz="2400">
              <a:latin typeface="Times New Roman" pitchFamily="18" charset="0"/>
            </a:endParaRPr>
          </a:p>
        </p:txBody>
      </p:sp>
      <p:sp>
        <p:nvSpPr>
          <p:cNvPr id="4100" name="Text Box 4"/>
          <p:cNvSpPr txBox="1">
            <a:spLocks noChangeArrowheads="1"/>
          </p:cNvSpPr>
          <p:nvPr/>
        </p:nvSpPr>
        <p:spPr bwMode="auto">
          <a:xfrm>
            <a:off x="0" y="802243"/>
            <a:ext cx="9144000" cy="5293757"/>
          </a:xfrm>
          <a:prstGeom prst="rect">
            <a:avLst/>
          </a:prstGeom>
          <a:noFill/>
          <a:ln w="9525">
            <a:noFill/>
            <a:miter lim="800000"/>
            <a:headEnd/>
            <a:tailEnd/>
          </a:ln>
          <a:effectLst/>
        </p:spPr>
        <p:txBody>
          <a:bodyPr wrap="square">
            <a:spAutoFit/>
          </a:bodyPr>
          <a:lstStyle/>
          <a:p>
            <a:pPr eaLnBrk="1" hangingPunct="1"/>
            <a:r>
              <a:rPr lang="en-CA" sz="3200" dirty="0" smtClean="0">
                <a:latin typeface="Times New Roman" pitchFamily="18" charset="0"/>
                <a:cs typeface="Times New Roman" pitchFamily="18" charset="0"/>
              </a:rPr>
              <a:t>Science </a:t>
            </a:r>
            <a:r>
              <a:rPr lang="en-CA" sz="3200" dirty="0">
                <a:latin typeface="Times New Roman" pitchFamily="18" charset="0"/>
                <a:cs typeface="Times New Roman" pitchFamily="18" charset="0"/>
              </a:rPr>
              <a:t>10 offers an introduction to the disciplines of </a:t>
            </a:r>
            <a:r>
              <a:rPr lang="en-CA" sz="3200" dirty="0" smtClean="0">
                <a:latin typeface="Times New Roman" pitchFamily="18" charset="0"/>
                <a:cs typeface="Times New Roman" pitchFamily="18" charset="0"/>
              </a:rPr>
              <a:t>:</a:t>
            </a:r>
          </a:p>
          <a:p>
            <a:pPr lvl="1" eaLnBrk="1" hangingPunct="1">
              <a:buFontTx/>
              <a:buChar char="•"/>
            </a:pPr>
            <a:r>
              <a:rPr lang="en-CA" sz="3200" dirty="0" smtClean="0">
                <a:latin typeface="Times New Roman" pitchFamily="18" charset="0"/>
                <a:cs typeface="Times New Roman" pitchFamily="18" charset="0"/>
              </a:rPr>
              <a:t>biology</a:t>
            </a:r>
            <a:r>
              <a:rPr lang="en-CA" sz="3200" dirty="0">
                <a:latin typeface="Times New Roman" pitchFamily="18" charset="0"/>
                <a:cs typeface="Times New Roman" pitchFamily="18" charset="0"/>
              </a:rPr>
              <a:t>, </a:t>
            </a:r>
            <a:endParaRPr lang="en-CA" sz="3200" dirty="0" smtClean="0">
              <a:latin typeface="Times New Roman" pitchFamily="18" charset="0"/>
              <a:cs typeface="Times New Roman" pitchFamily="18" charset="0"/>
            </a:endParaRPr>
          </a:p>
          <a:p>
            <a:pPr lvl="1" eaLnBrk="1" hangingPunct="1">
              <a:buFontTx/>
              <a:buChar char="•"/>
            </a:pPr>
            <a:r>
              <a:rPr lang="en-CA" sz="3200" dirty="0" smtClean="0">
                <a:latin typeface="Times New Roman" pitchFamily="18" charset="0"/>
                <a:cs typeface="Times New Roman" pitchFamily="18" charset="0"/>
              </a:rPr>
              <a:t>physics</a:t>
            </a:r>
            <a:r>
              <a:rPr lang="en-CA" sz="3200" dirty="0">
                <a:latin typeface="Times New Roman" pitchFamily="18" charset="0"/>
                <a:cs typeface="Times New Roman" pitchFamily="18" charset="0"/>
              </a:rPr>
              <a:t>, </a:t>
            </a:r>
            <a:endParaRPr lang="en-CA" sz="3200" dirty="0" smtClean="0">
              <a:latin typeface="Times New Roman" pitchFamily="18" charset="0"/>
              <a:cs typeface="Times New Roman" pitchFamily="18" charset="0"/>
            </a:endParaRPr>
          </a:p>
          <a:p>
            <a:pPr lvl="1" eaLnBrk="1" hangingPunct="1">
              <a:buFontTx/>
              <a:buChar char="•"/>
            </a:pPr>
            <a:r>
              <a:rPr lang="en-CA" sz="3200" dirty="0" smtClean="0">
                <a:latin typeface="Times New Roman" pitchFamily="18" charset="0"/>
                <a:cs typeface="Times New Roman" pitchFamily="18" charset="0"/>
              </a:rPr>
              <a:t>chemistry and </a:t>
            </a:r>
          </a:p>
          <a:p>
            <a:pPr lvl="1" eaLnBrk="1" hangingPunct="1">
              <a:buFontTx/>
              <a:buChar char="•"/>
            </a:pPr>
            <a:r>
              <a:rPr lang="en-CA" sz="3200" dirty="0" smtClean="0">
                <a:latin typeface="Times New Roman" pitchFamily="18" charset="0"/>
                <a:cs typeface="Times New Roman" pitchFamily="18" charset="0"/>
              </a:rPr>
              <a:t>meteorology</a:t>
            </a:r>
            <a:r>
              <a:rPr lang="en-CA" sz="3200" dirty="0">
                <a:latin typeface="Times New Roman" pitchFamily="18" charset="0"/>
                <a:cs typeface="Times New Roman" pitchFamily="18" charset="0"/>
              </a:rPr>
              <a:t>.  </a:t>
            </a:r>
            <a:endParaRPr lang="en-US" sz="3200" dirty="0">
              <a:latin typeface="Times New Roman" pitchFamily="18" charset="0"/>
              <a:cs typeface="Times New Roman" pitchFamily="18" charset="0"/>
            </a:endParaRPr>
          </a:p>
          <a:p>
            <a:pPr eaLnBrk="1" hangingPunct="1">
              <a:buFontTx/>
              <a:buChar char="•"/>
            </a:pPr>
            <a:endParaRPr lang="en-US" dirty="0">
              <a:latin typeface="Times New Roman" pitchFamily="18" charset="0"/>
              <a:cs typeface="Times New Roman" pitchFamily="18" charset="0"/>
            </a:endParaRPr>
          </a:p>
          <a:p>
            <a:pPr eaLnBrk="1" hangingPunct="1">
              <a:buFontTx/>
              <a:buChar char="•"/>
            </a:pPr>
            <a:r>
              <a:rPr lang="en-US" sz="3200" dirty="0">
                <a:latin typeface="Times New Roman" pitchFamily="18" charset="0"/>
                <a:cs typeface="Times New Roman" pitchFamily="18" charset="0"/>
              </a:rPr>
              <a:t>  </a:t>
            </a:r>
            <a:r>
              <a:rPr lang="en-CA" sz="3200" dirty="0">
                <a:latin typeface="Times New Roman" pitchFamily="18" charset="0"/>
                <a:cs typeface="Times New Roman" pitchFamily="18" charset="0"/>
              </a:rPr>
              <a:t>The following units will be covered: </a:t>
            </a:r>
            <a:r>
              <a:rPr lang="en-US" sz="3200" dirty="0">
                <a:latin typeface="Times New Roman" pitchFamily="18" charset="0"/>
                <a:cs typeface="Times New Roman" pitchFamily="18" charset="0"/>
              </a:rPr>
              <a:t>	</a:t>
            </a:r>
          </a:p>
          <a:p>
            <a:pPr eaLnBrk="1" hangingPunct="1"/>
            <a:r>
              <a:rPr lang="en-US" sz="3200" dirty="0">
                <a:latin typeface="Times New Roman" pitchFamily="18" charset="0"/>
                <a:cs typeface="Times New Roman" pitchFamily="18" charset="0"/>
              </a:rPr>
              <a:t>         </a:t>
            </a:r>
            <a:r>
              <a:rPr lang="en-CA" sz="3200" dirty="0">
                <a:latin typeface="Times New Roman" pitchFamily="18" charset="0"/>
                <a:cs typeface="Times New Roman" pitchFamily="18" charset="0"/>
              </a:rPr>
              <a:t>Sustainability of Ecosystems</a:t>
            </a:r>
            <a:endParaRPr lang="en-US" sz="3200" dirty="0">
              <a:latin typeface="Times New Roman" pitchFamily="18" charset="0"/>
              <a:cs typeface="Times New Roman" pitchFamily="18" charset="0"/>
            </a:endParaRPr>
          </a:p>
          <a:p>
            <a:pPr eaLnBrk="1" hangingPunct="1"/>
            <a:r>
              <a:rPr lang="en-US" sz="3200" dirty="0">
                <a:latin typeface="Times New Roman" pitchFamily="18" charset="0"/>
                <a:cs typeface="Times New Roman" pitchFamily="18" charset="0"/>
              </a:rPr>
              <a:t>	</a:t>
            </a:r>
            <a:r>
              <a:rPr lang="en-CA" sz="3200" dirty="0" smtClean="0">
                <a:latin typeface="Times New Roman" pitchFamily="18" charset="0"/>
                <a:cs typeface="Times New Roman" pitchFamily="18" charset="0"/>
              </a:rPr>
              <a:t> Motion</a:t>
            </a:r>
            <a:endParaRPr lang="en-US" sz="3200" dirty="0">
              <a:latin typeface="Times New Roman" pitchFamily="18" charset="0"/>
              <a:cs typeface="Times New Roman" pitchFamily="18" charset="0"/>
            </a:endParaRPr>
          </a:p>
          <a:p>
            <a:pPr eaLnBrk="1" hangingPunct="1"/>
            <a:r>
              <a:rPr lang="en-US" sz="3200" dirty="0">
                <a:latin typeface="Times New Roman" pitchFamily="18" charset="0"/>
                <a:cs typeface="Times New Roman" pitchFamily="18" charset="0"/>
              </a:rPr>
              <a:t>	</a:t>
            </a:r>
            <a:r>
              <a:rPr lang="en-CA" sz="3200" dirty="0" smtClean="0">
                <a:latin typeface="Times New Roman" pitchFamily="18" charset="0"/>
                <a:cs typeface="Times New Roman" pitchFamily="18" charset="0"/>
              </a:rPr>
              <a:t> Chemical Reactions</a:t>
            </a:r>
            <a:endParaRPr lang="en-US" sz="3200" dirty="0">
              <a:latin typeface="Times New Roman" pitchFamily="18" charset="0"/>
              <a:cs typeface="Times New Roman" pitchFamily="18" charset="0"/>
            </a:endParaRPr>
          </a:p>
          <a:p>
            <a:pPr eaLnBrk="1" hangingPunct="1"/>
            <a:r>
              <a:rPr lang="en-US" sz="3200" dirty="0">
                <a:latin typeface="Times New Roman" pitchFamily="18" charset="0"/>
                <a:cs typeface="Times New Roman" pitchFamily="18" charset="0"/>
              </a:rPr>
              <a:t>	</a:t>
            </a:r>
            <a:r>
              <a:rPr lang="en-CA" sz="3200" dirty="0">
                <a:latin typeface="Times New Roman" pitchFamily="18" charset="0"/>
                <a:cs typeface="Times New Roman" pitchFamily="18" charset="0"/>
              </a:rPr>
              <a:t>Weather Dynamics </a:t>
            </a:r>
          </a:p>
        </p:txBody>
      </p:sp>
      <p:sp>
        <p:nvSpPr>
          <p:cNvPr id="4101" name="Text Box 5"/>
          <p:cNvSpPr txBox="1">
            <a:spLocks noChangeArrowheads="1"/>
          </p:cNvSpPr>
          <p:nvPr/>
        </p:nvSpPr>
        <p:spPr bwMode="auto">
          <a:xfrm>
            <a:off x="3336925" y="990600"/>
            <a:ext cx="4206875" cy="457200"/>
          </a:xfrm>
          <a:prstGeom prst="rect">
            <a:avLst/>
          </a:prstGeom>
          <a:noFill/>
          <a:ln w="9525">
            <a:noFill/>
            <a:miter lim="800000"/>
            <a:headEnd/>
            <a:tailEnd/>
          </a:ln>
          <a:effectLst/>
        </p:spPr>
        <p:txBody>
          <a:bodyPr>
            <a:spAutoFit/>
          </a:bodyPr>
          <a:lstStyle/>
          <a:p>
            <a:pPr eaLnBrk="1" hangingPunct="1"/>
            <a:endParaRPr lang="en-US" sz="2400">
              <a:latin typeface="Times New Roman" pitchFamily="18" charset="0"/>
            </a:endParaRPr>
          </a:p>
        </p:txBody>
      </p:sp>
      <p:sp>
        <p:nvSpPr>
          <p:cNvPr id="5" name="Slide Number Placeholder 4"/>
          <p:cNvSpPr>
            <a:spLocks noGrp="1"/>
          </p:cNvSpPr>
          <p:nvPr>
            <p:ph type="sldNum" sz="quarter" idx="12"/>
          </p:nvPr>
        </p:nvSpPr>
        <p:spPr/>
        <p:txBody>
          <a:bodyPr/>
          <a:lstStyle/>
          <a:p>
            <a:fld id="{05C017BB-6C07-43BD-85AE-4FDFF540ACFF}"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5C017BB-6C07-43BD-85AE-4FDFF540ACFF}" type="slidenum">
              <a:rPr lang="en-US" smtClean="0"/>
              <a:pPr/>
              <a:t>4</a:t>
            </a:fld>
            <a:endParaRPr lang="en-US"/>
          </a:p>
        </p:txBody>
      </p:sp>
      <p:sp>
        <p:nvSpPr>
          <p:cNvPr id="5123" name="Rectangle 3"/>
          <p:cNvSpPr>
            <a:spLocks noGrp="1" noChangeArrowheads="1"/>
          </p:cNvSpPr>
          <p:nvPr>
            <p:ph type="body" idx="4294967295"/>
          </p:nvPr>
        </p:nvSpPr>
        <p:spPr>
          <a:xfrm>
            <a:off x="0" y="1066800"/>
            <a:ext cx="8229600" cy="5791200"/>
          </a:xfrm>
        </p:spPr>
        <p:txBody>
          <a:bodyPr>
            <a:normAutofit lnSpcReduction="10000"/>
          </a:bodyPr>
          <a:lstStyle/>
          <a:p>
            <a:r>
              <a:rPr lang="en-CA" sz="3600" dirty="0">
                <a:latin typeface="Times New Roman" pitchFamily="18" charset="0"/>
                <a:cs typeface="Times New Roman" pitchFamily="18" charset="0"/>
              </a:rPr>
              <a:t>Students will develop scientific literacy through diverse learning experiences including group and individual work, hands-on and lab activities.</a:t>
            </a:r>
            <a:r>
              <a:rPr lang="en-CA" sz="3600" dirty="0">
                <a:cs typeface="Times New Roman" pitchFamily="18" charset="0"/>
              </a:rPr>
              <a:t>  </a:t>
            </a:r>
            <a:r>
              <a:rPr lang="en-CA" sz="3600" dirty="0">
                <a:latin typeface="Times New Roman" pitchFamily="18" charset="0"/>
                <a:cs typeface="Times New Roman" pitchFamily="18" charset="0"/>
              </a:rPr>
              <a:t>A variety of assessment strategies will be used to evaluate student learning</a:t>
            </a:r>
            <a:r>
              <a:rPr lang="en-CA" sz="3600" dirty="0" smtClean="0">
                <a:latin typeface="Times New Roman" pitchFamily="18" charset="0"/>
                <a:cs typeface="Times New Roman" pitchFamily="18" charset="0"/>
              </a:rPr>
              <a:t>.</a:t>
            </a:r>
          </a:p>
          <a:p>
            <a:r>
              <a:rPr lang="en-US" sz="3600" dirty="0" smtClean="0">
                <a:solidFill>
                  <a:srgbClr val="C00000"/>
                </a:solidFill>
                <a:latin typeface="Times New Roman" pitchFamily="18" charset="0"/>
                <a:cs typeface="Times New Roman" pitchFamily="18" charset="0"/>
              </a:rPr>
              <a:t>Formative assessment</a:t>
            </a:r>
            <a:r>
              <a:rPr lang="en-US" sz="3600" dirty="0" smtClean="0">
                <a:latin typeface="Times New Roman" pitchFamily="18" charset="0"/>
                <a:cs typeface="Times New Roman" pitchFamily="18" charset="0"/>
              </a:rPr>
              <a:t> to give immediate feedback on understanding.</a:t>
            </a:r>
          </a:p>
          <a:p>
            <a:r>
              <a:rPr lang="en-US" sz="3600" dirty="0" smtClean="0">
                <a:solidFill>
                  <a:srgbClr val="C00000"/>
                </a:solidFill>
                <a:latin typeface="Times New Roman" pitchFamily="18" charset="0"/>
                <a:cs typeface="Times New Roman" pitchFamily="18" charset="0"/>
              </a:rPr>
              <a:t>Summative assessment</a:t>
            </a:r>
            <a:r>
              <a:rPr lang="en-US" sz="3600" dirty="0" smtClean="0">
                <a:latin typeface="Times New Roman" pitchFamily="18" charset="0"/>
                <a:cs typeface="Times New Roman" pitchFamily="18" charset="0"/>
              </a:rPr>
              <a:t> (tests) to evaluate level of attaining the essential learning. </a:t>
            </a:r>
            <a:endParaRPr lang="en-US" sz="3600" dirty="0">
              <a:latin typeface="Times New Roman" pitchFamily="18" charset="0"/>
              <a:cs typeface="Times New Roman" pitchFamily="18" charset="0"/>
            </a:endParaRPr>
          </a:p>
          <a:p>
            <a:endParaRPr lang="en-US" sz="3600" dirty="0">
              <a:latin typeface="Times New Roman" pitchFamily="18" charset="0"/>
              <a:cs typeface="Times New Roman" pitchFamily="18" charset="0"/>
            </a:endParaRPr>
          </a:p>
          <a:p>
            <a:endParaRPr lang="en-CA" dirty="0">
              <a:cs typeface="Times New Roman" pitchFamily="18" charset="0"/>
            </a:endParaRPr>
          </a:p>
          <a:p>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905000" y="1524000"/>
            <a:ext cx="5391150" cy="1006475"/>
          </a:xfrm>
          <a:prstGeom prst="rect">
            <a:avLst/>
          </a:prstGeom>
          <a:noFill/>
          <a:ln w="9525">
            <a:noFill/>
            <a:miter lim="800000"/>
            <a:headEnd/>
            <a:tailEnd/>
          </a:ln>
          <a:effectLst/>
        </p:spPr>
        <p:txBody>
          <a:bodyPr wrap="none">
            <a:spAutoFit/>
          </a:bodyPr>
          <a:lstStyle/>
          <a:p>
            <a:pPr eaLnBrk="1" hangingPunct="1"/>
            <a:r>
              <a:rPr lang="en-US" sz="6000" b="1">
                <a:latin typeface="Times New Roman" pitchFamily="18" charset="0"/>
              </a:rPr>
              <a:t>Outline of Units</a:t>
            </a:r>
            <a:endParaRPr lang="en-CA" sz="6000" b="1">
              <a:latin typeface="Times New Roman" pitchFamily="18" charset="0"/>
            </a:endParaRPr>
          </a:p>
        </p:txBody>
      </p:sp>
      <p:sp>
        <p:nvSpPr>
          <p:cNvPr id="3" name="Slide Number Placeholder 2"/>
          <p:cNvSpPr>
            <a:spLocks noGrp="1"/>
          </p:cNvSpPr>
          <p:nvPr>
            <p:ph type="sldNum" sz="quarter" idx="12"/>
          </p:nvPr>
        </p:nvSpPr>
        <p:spPr/>
        <p:txBody>
          <a:bodyPr/>
          <a:lstStyle/>
          <a:p>
            <a:fld id="{05C017BB-6C07-43BD-85AE-4FDFF540ACF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393825" y="1211263"/>
            <a:ext cx="6226175" cy="457200"/>
          </a:xfrm>
          <a:prstGeom prst="rect">
            <a:avLst/>
          </a:prstGeom>
          <a:noFill/>
          <a:ln w="9525">
            <a:noFill/>
            <a:miter lim="800000"/>
            <a:headEnd/>
            <a:tailEnd/>
          </a:ln>
          <a:effectLst/>
        </p:spPr>
        <p:txBody>
          <a:bodyPr>
            <a:spAutoFit/>
          </a:bodyPr>
          <a:lstStyle/>
          <a:p>
            <a:pPr eaLnBrk="1" hangingPunct="1">
              <a:spcBef>
                <a:spcPct val="50000"/>
              </a:spcBef>
            </a:pPr>
            <a:endParaRPr lang="en-US" sz="2400">
              <a:latin typeface="Times New Roman" pitchFamily="18" charset="0"/>
            </a:endParaRPr>
          </a:p>
        </p:txBody>
      </p:sp>
      <p:sp>
        <p:nvSpPr>
          <p:cNvPr id="7171" name="Text Box 3"/>
          <p:cNvSpPr txBox="1">
            <a:spLocks noChangeArrowheads="1"/>
          </p:cNvSpPr>
          <p:nvPr/>
        </p:nvSpPr>
        <p:spPr bwMode="auto">
          <a:xfrm>
            <a:off x="1812925" y="727075"/>
            <a:ext cx="6035675" cy="457200"/>
          </a:xfrm>
          <a:prstGeom prst="rect">
            <a:avLst/>
          </a:prstGeom>
          <a:noFill/>
          <a:ln w="9525">
            <a:noFill/>
            <a:miter lim="800000"/>
            <a:headEnd/>
            <a:tailEnd/>
          </a:ln>
          <a:effectLst/>
        </p:spPr>
        <p:txBody>
          <a:bodyPr>
            <a:spAutoFit/>
          </a:bodyPr>
          <a:lstStyle/>
          <a:p>
            <a:pPr eaLnBrk="1" hangingPunct="1"/>
            <a:endParaRPr lang="en-US" sz="2400">
              <a:latin typeface="Times New Roman" pitchFamily="18" charset="0"/>
            </a:endParaRPr>
          </a:p>
        </p:txBody>
      </p:sp>
      <p:sp>
        <p:nvSpPr>
          <p:cNvPr id="7172" name="Text Box 4"/>
          <p:cNvSpPr txBox="1">
            <a:spLocks noChangeArrowheads="1"/>
          </p:cNvSpPr>
          <p:nvPr/>
        </p:nvSpPr>
        <p:spPr bwMode="auto">
          <a:xfrm>
            <a:off x="304800" y="381000"/>
            <a:ext cx="8005763" cy="457200"/>
          </a:xfrm>
          <a:prstGeom prst="rect">
            <a:avLst/>
          </a:prstGeom>
          <a:noFill/>
          <a:ln w="9525">
            <a:noFill/>
            <a:miter lim="800000"/>
            <a:headEnd/>
            <a:tailEnd/>
          </a:ln>
          <a:effectLst/>
        </p:spPr>
        <p:txBody>
          <a:bodyPr>
            <a:spAutoFit/>
          </a:bodyPr>
          <a:lstStyle/>
          <a:p>
            <a:pPr eaLnBrk="1" hangingPunct="1"/>
            <a:r>
              <a:rPr lang="en-US" sz="2400" b="1">
                <a:latin typeface="Times New Roman" pitchFamily="18" charset="0"/>
                <a:cs typeface="Times New Roman" pitchFamily="18" charset="0"/>
              </a:rPr>
              <a:t>		</a:t>
            </a:r>
            <a:endParaRPr lang="en-CA" sz="3200">
              <a:latin typeface="Times New Roman" pitchFamily="18" charset="0"/>
            </a:endParaRPr>
          </a:p>
        </p:txBody>
      </p:sp>
      <p:sp>
        <p:nvSpPr>
          <p:cNvPr id="7173" name="Rectangle 5"/>
          <p:cNvSpPr>
            <a:spLocks noGrp="1" noChangeArrowheads="1"/>
          </p:cNvSpPr>
          <p:nvPr>
            <p:ph type="title"/>
          </p:nvPr>
        </p:nvSpPr>
        <p:spPr>
          <a:xfrm>
            <a:off x="457200" y="457200"/>
            <a:ext cx="8305800" cy="1143000"/>
          </a:xfrm>
        </p:spPr>
        <p:txBody>
          <a:bodyPr/>
          <a:lstStyle/>
          <a:p>
            <a:r>
              <a:rPr lang="en-US" sz="4000" b="1" dirty="0">
                <a:latin typeface="Times New Roman" pitchFamily="18" charset="0"/>
              </a:rPr>
              <a:t>Sustainability of Ecosystems</a:t>
            </a:r>
          </a:p>
        </p:txBody>
      </p:sp>
      <p:sp>
        <p:nvSpPr>
          <p:cNvPr id="7" name="Slide Number Placeholder 6"/>
          <p:cNvSpPr>
            <a:spLocks noGrp="1"/>
          </p:cNvSpPr>
          <p:nvPr>
            <p:ph type="sldNum" sz="quarter" idx="12"/>
          </p:nvPr>
        </p:nvSpPr>
        <p:spPr/>
        <p:txBody>
          <a:bodyPr/>
          <a:lstStyle/>
          <a:p>
            <a:fld id="{96C03E4E-8892-4025-B6D1-AFDBFA264990}" type="slidenum">
              <a:rPr lang="en-US" smtClean="0"/>
              <a:pPr/>
              <a:t>6</a:t>
            </a:fld>
            <a:endParaRPr lang="en-US"/>
          </a:p>
        </p:txBody>
      </p:sp>
      <p:sp>
        <p:nvSpPr>
          <p:cNvPr id="7174" name="Text Box 6"/>
          <p:cNvSpPr txBox="1">
            <a:spLocks noChangeArrowheads="1"/>
          </p:cNvSpPr>
          <p:nvPr/>
        </p:nvSpPr>
        <p:spPr bwMode="auto">
          <a:xfrm>
            <a:off x="304800" y="1878012"/>
            <a:ext cx="8656638" cy="5208588"/>
          </a:xfrm>
          <a:prstGeom prst="rect">
            <a:avLst/>
          </a:prstGeom>
          <a:noFill/>
          <a:ln w="9525">
            <a:noFill/>
            <a:miter lim="800000"/>
            <a:headEnd/>
            <a:tailEnd/>
          </a:ln>
          <a:effectLst/>
        </p:spPr>
        <p:txBody>
          <a:bodyPr>
            <a:spAutoFit/>
          </a:bodyPr>
          <a:lstStyle/>
          <a:p>
            <a:pPr eaLnBrk="1" hangingPunct="1"/>
            <a:r>
              <a:rPr lang="en-CA" sz="3200" dirty="0">
                <a:latin typeface="Times New Roman" pitchFamily="18" charset="0"/>
                <a:cs typeface="Times New Roman" pitchFamily="18" charset="0"/>
              </a:rPr>
              <a:t>This unit examines the structure of ecosystems and the nature of interactions that take place within them. These interactions include those that occur between living things and those that take place between living things and the environment. Special emphasis will be placed on human interactions with ecosystems and the strategies by which those interactions can be maintained on a sustainable basis.</a:t>
            </a:r>
          </a:p>
          <a:p>
            <a:pPr eaLnBrk="1" hangingPunct="1"/>
            <a:r>
              <a:rPr lang="en-CA" sz="2400" dirty="0">
                <a:latin typeface="Times New Roman" pitchFamily="18" charset="0"/>
                <a:cs typeface="Times New Roman" pitchFamily="18" charset="0"/>
              </a:rPr>
              <a:t> </a:t>
            </a:r>
          </a:p>
          <a:p>
            <a:pPr eaLnBrk="1" hangingPunct="1"/>
            <a:endParaRPr lang="en-CA" sz="2400" dirty="0">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04800"/>
            <a:ext cx="7772400" cy="838200"/>
          </a:xfrm>
        </p:spPr>
        <p:txBody>
          <a:bodyPr/>
          <a:lstStyle/>
          <a:p>
            <a:r>
              <a:rPr lang="en-US" sz="4000" b="1">
                <a:latin typeface="Times New Roman" pitchFamily="18" charset="0"/>
              </a:rPr>
              <a:t>Chemical Reactions</a:t>
            </a:r>
          </a:p>
        </p:txBody>
      </p:sp>
      <p:sp>
        <p:nvSpPr>
          <p:cNvPr id="4" name="Slide Number Placeholder 3"/>
          <p:cNvSpPr>
            <a:spLocks noGrp="1"/>
          </p:cNvSpPr>
          <p:nvPr>
            <p:ph type="sldNum" sz="quarter" idx="12"/>
          </p:nvPr>
        </p:nvSpPr>
        <p:spPr/>
        <p:txBody>
          <a:bodyPr/>
          <a:lstStyle/>
          <a:p>
            <a:fld id="{96C03E4E-8892-4025-B6D1-AFDBFA264990}" type="slidenum">
              <a:rPr lang="en-US" smtClean="0"/>
              <a:pPr/>
              <a:t>7</a:t>
            </a:fld>
            <a:endParaRPr lang="en-US"/>
          </a:p>
        </p:txBody>
      </p:sp>
      <p:sp>
        <p:nvSpPr>
          <p:cNvPr id="16388" name="Text Box 4"/>
          <p:cNvSpPr txBox="1">
            <a:spLocks noChangeArrowheads="1"/>
          </p:cNvSpPr>
          <p:nvPr/>
        </p:nvSpPr>
        <p:spPr bwMode="auto">
          <a:xfrm>
            <a:off x="533400" y="1066800"/>
            <a:ext cx="8382000" cy="5453063"/>
          </a:xfrm>
          <a:prstGeom prst="rect">
            <a:avLst/>
          </a:prstGeom>
          <a:noFill/>
          <a:ln w="9525">
            <a:noFill/>
            <a:miter lim="800000"/>
            <a:headEnd/>
            <a:tailEnd/>
          </a:ln>
          <a:effectLst/>
        </p:spPr>
        <p:txBody>
          <a:bodyPr>
            <a:spAutoFit/>
          </a:bodyPr>
          <a:lstStyle/>
          <a:p>
            <a:pPr eaLnBrk="1" hangingPunct="1"/>
            <a:r>
              <a:rPr lang="en-US" sz="3200">
                <a:latin typeface="Times New Roman" pitchFamily="18" charset="0"/>
                <a:cs typeface="Times New Roman" pitchFamily="18" charset="0"/>
              </a:rPr>
              <a:t>The </a:t>
            </a:r>
            <a:r>
              <a:rPr lang="en-CA" sz="3200">
                <a:latin typeface="Times New Roman" pitchFamily="18" charset="0"/>
                <a:cs typeface="Times New Roman" pitchFamily="18" charset="0"/>
              </a:rPr>
              <a:t>study of chemical reactions provides </a:t>
            </a:r>
            <a:r>
              <a:rPr lang="en-US" sz="3200">
                <a:latin typeface="Times New Roman" pitchFamily="18" charset="0"/>
                <a:cs typeface="Times New Roman" pitchFamily="18" charset="0"/>
              </a:rPr>
              <a:t>students </a:t>
            </a:r>
            <a:r>
              <a:rPr lang="en-CA" sz="3200">
                <a:latin typeface="Times New Roman" pitchFamily="18" charset="0"/>
                <a:cs typeface="Times New Roman" pitchFamily="18" charset="0"/>
              </a:rPr>
              <a:t>with an opportunity to apply their understanding of atomic structure to how chemicals react.  By naming and writing common ionic and molecular compounds and by balancing a variety of equation types, students begin to make connections to a variety of chemical examples in everyday life.  This unit emphasizes the social and environmental contexts of science and technology associated with air and water pollution</a:t>
            </a:r>
            <a:r>
              <a:rPr lang="en-US" sz="3200">
                <a:latin typeface="Times New Roman" pitchFamily="18" charset="0"/>
                <a:cs typeface="Times New Roman" pitchFamily="18" charset="0"/>
              </a:rPr>
              <a:t>.</a:t>
            </a:r>
            <a:r>
              <a:rPr lang="en-CA" sz="3200">
                <a:latin typeface="Times New Roman" pitchFamily="18" charset="0"/>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0"/>
            <a:ext cx="7772400" cy="1143000"/>
          </a:xfrm>
        </p:spPr>
        <p:txBody>
          <a:bodyPr/>
          <a:lstStyle/>
          <a:p>
            <a:r>
              <a:rPr lang="en-US" sz="4000" b="1">
                <a:latin typeface="Times New Roman" pitchFamily="18" charset="0"/>
              </a:rPr>
              <a:t>Motion</a:t>
            </a:r>
          </a:p>
        </p:txBody>
      </p:sp>
      <p:sp>
        <p:nvSpPr>
          <p:cNvPr id="4" name="Slide Number Placeholder 3"/>
          <p:cNvSpPr>
            <a:spLocks noGrp="1"/>
          </p:cNvSpPr>
          <p:nvPr>
            <p:ph type="sldNum" sz="quarter" idx="12"/>
          </p:nvPr>
        </p:nvSpPr>
        <p:spPr/>
        <p:txBody>
          <a:bodyPr/>
          <a:lstStyle/>
          <a:p>
            <a:fld id="{96C03E4E-8892-4025-B6D1-AFDBFA264990}" type="slidenum">
              <a:rPr lang="en-US" smtClean="0"/>
              <a:pPr/>
              <a:t>8</a:t>
            </a:fld>
            <a:endParaRPr lang="en-US"/>
          </a:p>
        </p:txBody>
      </p:sp>
      <p:sp>
        <p:nvSpPr>
          <p:cNvPr id="10244" name="Text Box 4"/>
          <p:cNvSpPr txBox="1">
            <a:spLocks noChangeArrowheads="1"/>
          </p:cNvSpPr>
          <p:nvPr/>
        </p:nvSpPr>
        <p:spPr bwMode="auto">
          <a:xfrm>
            <a:off x="0" y="1404938"/>
            <a:ext cx="9144000" cy="5453062"/>
          </a:xfrm>
          <a:prstGeom prst="rect">
            <a:avLst/>
          </a:prstGeom>
          <a:noFill/>
          <a:ln w="9525">
            <a:noFill/>
            <a:miter lim="800000"/>
            <a:headEnd/>
            <a:tailEnd/>
          </a:ln>
          <a:effectLst/>
        </p:spPr>
        <p:txBody>
          <a:bodyPr>
            <a:spAutoFit/>
          </a:bodyPr>
          <a:lstStyle/>
          <a:p>
            <a:pPr eaLnBrk="1" hangingPunct="1"/>
            <a:r>
              <a:rPr lang="en-CA" sz="3200">
                <a:latin typeface="Times New Roman" pitchFamily="18" charset="0"/>
                <a:cs typeface="Times New Roman" pitchFamily="18" charset="0"/>
              </a:rPr>
              <a:t>This unit is an introduction to the study of motion and the equipment, terminology and techniques used to investigate motion.  A variety of instruments will be used to collect motion data.  These data will be analyzed mathematically and graphically.  Investigations will examine the velocity of objects and the relationships between velocity, displacement, time and acceleration.  The principles learned will be applied to research of technologies associated with motion.</a:t>
            </a:r>
          </a:p>
          <a:p>
            <a:pPr eaLnBrk="1" hangingPunct="1"/>
            <a:endParaRPr lang="en-CA" sz="3200">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4800"/>
            <a:ext cx="8305800" cy="1143000"/>
          </a:xfrm>
        </p:spPr>
        <p:txBody>
          <a:bodyPr/>
          <a:lstStyle/>
          <a:p>
            <a:r>
              <a:rPr lang="en-US" sz="4000" b="1" dirty="0">
                <a:latin typeface="Times New Roman" pitchFamily="18" charset="0"/>
              </a:rPr>
              <a:t>Weather Dynamics</a:t>
            </a:r>
          </a:p>
        </p:txBody>
      </p:sp>
      <p:sp>
        <p:nvSpPr>
          <p:cNvPr id="4" name="Slide Number Placeholder 3"/>
          <p:cNvSpPr>
            <a:spLocks noGrp="1"/>
          </p:cNvSpPr>
          <p:nvPr>
            <p:ph type="sldNum" sz="quarter" idx="12"/>
          </p:nvPr>
        </p:nvSpPr>
        <p:spPr/>
        <p:txBody>
          <a:bodyPr/>
          <a:lstStyle/>
          <a:p>
            <a:fld id="{96C03E4E-8892-4025-B6D1-AFDBFA264990}" type="slidenum">
              <a:rPr lang="en-US" smtClean="0"/>
              <a:pPr/>
              <a:t>9</a:t>
            </a:fld>
            <a:endParaRPr lang="en-US"/>
          </a:p>
        </p:txBody>
      </p:sp>
      <p:sp>
        <p:nvSpPr>
          <p:cNvPr id="12292" name="Text Box 4"/>
          <p:cNvSpPr txBox="1">
            <a:spLocks noChangeArrowheads="1"/>
          </p:cNvSpPr>
          <p:nvPr/>
        </p:nvSpPr>
        <p:spPr bwMode="auto">
          <a:xfrm>
            <a:off x="838200" y="1911727"/>
            <a:ext cx="7680325" cy="4031873"/>
          </a:xfrm>
          <a:prstGeom prst="rect">
            <a:avLst/>
          </a:prstGeom>
          <a:noFill/>
          <a:ln w="9525">
            <a:noFill/>
            <a:miter lim="800000"/>
            <a:headEnd/>
            <a:tailEnd/>
          </a:ln>
          <a:effectLst/>
        </p:spPr>
        <p:txBody>
          <a:bodyPr>
            <a:spAutoFit/>
          </a:bodyPr>
          <a:lstStyle/>
          <a:p>
            <a:pPr eaLnBrk="1" hangingPunct="1"/>
            <a:r>
              <a:rPr lang="en-CA" sz="3200" dirty="0">
                <a:latin typeface="Times New Roman" pitchFamily="18" charset="0"/>
                <a:cs typeface="Times New Roman" pitchFamily="18" charset="0"/>
              </a:rPr>
              <a:t>In this unit changes in the atmosphere and hydrosphere will be observed and measured.  These weather data will be used to describe and explain the connection between heat energy and weather dynamics.  The impact of accurate weather </a:t>
            </a:r>
            <a:r>
              <a:rPr lang="en-CA" sz="3200" dirty="0" smtClean="0">
                <a:latin typeface="Times New Roman" pitchFamily="18" charset="0"/>
                <a:cs typeface="Times New Roman" pitchFamily="18" charset="0"/>
              </a:rPr>
              <a:t>forecasting.</a:t>
            </a:r>
            <a:endParaRPr lang="en-CA" sz="3200" dirty="0">
              <a:latin typeface="Times New Roman" pitchFamily="18" charset="0"/>
              <a:cs typeface="Times New Roman" pitchFamily="18" charset="0"/>
            </a:endParaRPr>
          </a:p>
          <a:p>
            <a:pPr eaLnBrk="1" hangingPunct="1"/>
            <a:r>
              <a:rPr lang="en-CA" sz="3200" dirty="0">
                <a:latin typeface="Times New Roman" pitchFamily="18" charset="0"/>
                <a:cs typeface="Times New Roman" pitchFamily="18" charset="0"/>
              </a:rPr>
              <a:t> </a:t>
            </a:r>
          </a:p>
          <a:p>
            <a:pPr eaLnBrk="1" hangingPunct="1"/>
            <a:endParaRPr lang="en-CA" sz="3200" dirty="0">
              <a:latin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427</TotalTime>
  <Words>911</Words>
  <Application>Microsoft Office PowerPoint</Application>
  <PresentationFormat>On-screen Show (4:3)</PresentationFormat>
  <Paragraphs>161</Paragraphs>
  <Slides>27</Slides>
  <Notes>0</Notes>
  <HiddenSlides>0</HiddenSlides>
  <MMClips>1</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Flow</vt:lpstr>
      <vt:lpstr>PowerPoint Presentation</vt:lpstr>
      <vt:lpstr>PowerPoint Presentation</vt:lpstr>
      <vt:lpstr>PowerPoint Presentation</vt:lpstr>
      <vt:lpstr>PowerPoint Presentation</vt:lpstr>
      <vt:lpstr>PowerPoint Presentation</vt:lpstr>
      <vt:lpstr>Sustainability of Ecosystems</vt:lpstr>
      <vt:lpstr>Chemical Reactions</vt:lpstr>
      <vt:lpstr>Motion</vt:lpstr>
      <vt:lpstr>Weather Dynamics</vt:lpstr>
      <vt:lpstr>Assessment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Bryan</dc:creator>
  <cp:lastModifiedBy>Pacific West Staff 1</cp:lastModifiedBy>
  <cp:revision>57</cp:revision>
  <dcterms:created xsi:type="dcterms:W3CDTF">2003-09-01T17:54:26Z</dcterms:created>
  <dcterms:modified xsi:type="dcterms:W3CDTF">2012-01-16T18:39:09Z</dcterms:modified>
</cp:coreProperties>
</file>